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4" r:id="rId3"/>
    <p:sldId id="323" r:id="rId4"/>
    <p:sldId id="283" r:id="rId5"/>
    <p:sldId id="314" r:id="rId6"/>
    <p:sldId id="325" r:id="rId7"/>
    <p:sldId id="312" r:id="rId8"/>
    <p:sldId id="301" r:id="rId9"/>
    <p:sldId id="315" r:id="rId10"/>
    <p:sldId id="291" r:id="rId11"/>
    <p:sldId id="302" r:id="rId12"/>
    <p:sldId id="282" r:id="rId13"/>
    <p:sldId id="260" r:id="rId14"/>
  </p:sldIdLst>
  <p:sldSz cx="9144000" cy="6858000" type="screen4x3"/>
  <p:notesSz cx="6858000" cy="9144000"/>
  <p:custDataLst>
    <p:tags r:id="rId16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80199"/>
    <a:srgbClr val="0901A7"/>
    <a:srgbClr val="270FD7"/>
    <a:srgbClr val="1F0CA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84" autoAdjust="0"/>
  </p:normalViewPr>
  <p:slideViewPr>
    <p:cSldViewPr>
      <p:cViewPr>
        <p:scale>
          <a:sx n="80" d="100"/>
          <a:sy n="80" d="100"/>
        </p:scale>
        <p:origin x="880" y="-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Oprávnené projektové návrhy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graf!$A$2:$A$28</c:f>
              <c:strCache>
                <c:ptCount val="27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Netherlands</c:v>
                </c:pt>
                <c:pt idx="5">
                  <c:v>Belgium</c:v>
                </c:pt>
                <c:pt idx="6">
                  <c:v>Greece</c:v>
                </c:pt>
                <c:pt idx="7">
                  <c:v>Sweden</c:v>
                </c:pt>
                <c:pt idx="8">
                  <c:v>Portugal</c:v>
                </c:pt>
                <c:pt idx="9">
                  <c:v>Austria</c:v>
                </c:pt>
                <c:pt idx="10">
                  <c:v>Denmark</c:v>
                </c:pt>
                <c:pt idx="11">
                  <c:v>Finland</c:v>
                </c:pt>
                <c:pt idx="12">
                  <c:v>Ireland</c:v>
                </c:pt>
                <c:pt idx="13">
                  <c:v>Poland</c:v>
                </c:pt>
                <c:pt idx="14">
                  <c:v>Czechia</c:v>
                </c:pt>
                <c:pt idx="15">
                  <c:v>Romania</c:v>
                </c:pt>
                <c:pt idx="16">
                  <c:v>Cyprus</c:v>
                </c:pt>
                <c:pt idx="17">
                  <c:v>Slovenia</c:v>
                </c:pt>
                <c:pt idx="18">
                  <c:v>Hungary</c:v>
                </c:pt>
                <c:pt idx="19">
                  <c:v>Estonia</c:v>
                </c:pt>
                <c:pt idx="20">
                  <c:v>Bulgaria</c:v>
                </c:pt>
                <c:pt idx="21">
                  <c:v>Lithuania</c:v>
                </c:pt>
                <c:pt idx="22">
                  <c:v>Luxembourg</c:v>
                </c:pt>
                <c:pt idx="23">
                  <c:v>Croatia</c:v>
                </c:pt>
                <c:pt idx="24">
                  <c:v>Slovakia</c:v>
                </c:pt>
                <c:pt idx="25">
                  <c:v>Latvia</c:v>
                </c:pt>
                <c:pt idx="26">
                  <c:v>Malta</c:v>
                </c:pt>
              </c:strCache>
            </c:strRef>
          </c:cat>
          <c:val>
            <c:numRef>
              <c:f>graf!$B$2:$B$28</c:f>
              <c:numCache>
                <c:formatCode>#,##0</c:formatCode>
                <c:ptCount val="27"/>
                <c:pt idx="0">
                  <c:v>32914</c:v>
                </c:pt>
                <c:pt idx="1">
                  <c:v>30624</c:v>
                </c:pt>
                <c:pt idx="2">
                  <c:v>30052</c:v>
                </c:pt>
                <c:pt idx="3">
                  <c:v>24293</c:v>
                </c:pt>
                <c:pt idx="4">
                  <c:v>19371</c:v>
                </c:pt>
                <c:pt idx="5">
                  <c:v>16703</c:v>
                </c:pt>
                <c:pt idx="6">
                  <c:v>12935</c:v>
                </c:pt>
                <c:pt idx="7">
                  <c:v>11535</c:v>
                </c:pt>
                <c:pt idx="8">
                  <c:v>11353</c:v>
                </c:pt>
                <c:pt idx="9">
                  <c:v>10669</c:v>
                </c:pt>
                <c:pt idx="10">
                  <c:v>9551</c:v>
                </c:pt>
                <c:pt idx="11">
                  <c:v>8694</c:v>
                </c:pt>
                <c:pt idx="12">
                  <c:v>8154</c:v>
                </c:pt>
                <c:pt idx="13">
                  <c:v>8132</c:v>
                </c:pt>
                <c:pt idx="14">
                  <c:v>5622</c:v>
                </c:pt>
                <c:pt idx="15">
                  <c:v>4790</c:v>
                </c:pt>
                <c:pt idx="16">
                  <c:v>4074</c:v>
                </c:pt>
                <c:pt idx="17">
                  <c:v>3984</c:v>
                </c:pt>
                <c:pt idx="18">
                  <c:v>3329</c:v>
                </c:pt>
                <c:pt idx="19">
                  <c:v>3045</c:v>
                </c:pt>
                <c:pt idx="20">
                  <c:v>2590</c:v>
                </c:pt>
                <c:pt idx="21">
                  <c:v>2323</c:v>
                </c:pt>
                <c:pt idx="22">
                  <c:v>2300</c:v>
                </c:pt>
                <c:pt idx="23">
                  <c:v>2220</c:v>
                </c:pt>
                <c:pt idx="24">
                  <c:v>1782</c:v>
                </c:pt>
                <c:pt idx="25">
                  <c:v>1688</c:v>
                </c:pt>
                <c:pt idx="26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6-4B40-B630-29BE2CE2D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566559"/>
        <c:axId val="510559359"/>
      </c:barChart>
      <c:scatterChart>
        <c:scatterStyle val="lineMarker"/>
        <c:varyColors val="0"/>
        <c:ser>
          <c:idx val="1"/>
          <c:order val="1"/>
          <c:tx>
            <c:strRef>
              <c:f>graf!$C$1</c:f>
              <c:strCache>
                <c:ptCount val="1"/>
                <c:pt idx="0">
                  <c:v>Úspešnosť projektových návrhov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graf!$A$2:$A$28</c:f>
              <c:strCache>
                <c:ptCount val="27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Netherlands</c:v>
                </c:pt>
                <c:pt idx="5">
                  <c:v>Belgium</c:v>
                </c:pt>
                <c:pt idx="6">
                  <c:v>Greece</c:v>
                </c:pt>
                <c:pt idx="7">
                  <c:v>Sweden</c:v>
                </c:pt>
                <c:pt idx="8">
                  <c:v>Portugal</c:v>
                </c:pt>
                <c:pt idx="9">
                  <c:v>Austria</c:v>
                </c:pt>
                <c:pt idx="10">
                  <c:v>Denmark</c:v>
                </c:pt>
                <c:pt idx="11">
                  <c:v>Finland</c:v>
                </c:pt>
                <c:pt idx="12">
                  <c:v>Ireland</c:v>
                </c:pt>
                <c:pt idx="13">
                  <c:v>Poland</c:v>
                </c:pt>
                <c:pt idx="14">
                  <c:v>Czechia</c:v>
                </c:pt>
                <c:pt idx="15">
                  <c:v>Romania</c:v>
                </c:pt>
                <c:pt idx="16">
                  <c:v>Cyprus</c:v>
                </c:pt>
                <c:pt idx="17">
                  <c:v>Slovenia</c:v>
                </c:pt>
                <c:pt idx="18">
                  <c:v>Hungary</c:v>
                </c:pt>
                <c:pt idx="19">
                  <c:v>Estonia</c:v>
                </c:pt>
                <c:pt idx="20">
                  <c:v>Bulgaria</c:v>
                </c:pt>
                <c:pt idx="21">
                  <c:v>Lithuania</c:v>
                </c:pt>
                <c:pt idx="22">
                  <c:v>Luxembourg</c:v>
                </c:pt>
                <c:pt idx="23">
                  <c:v>Croatia</c:v>
                </c:pt>
                <c:pt idx="24">
                  <c:v>Slovakia</c:v>
                </c:pt>
                <c:pt idx="25">
                  <c:v>Latvia</c:v>
                </c:pt>
                <c:pt idx="26">
                  <c:v>Malta</c:v>
                </c:pt>
              </c:strCache>
            </c:strRef>
          </c:xVal>
          <c:yVal>
            <c:numRef>
              <c:f>graf!$C$2:$C$28</c:f>
              <c:numCache>
                <c:formatCode>0.00%</c:formatCode>
                <c:ptCount val="27"/>
                <c:pt idx="0">
                  <c:v>0.18393388831500271</c:v>
                </c:pt>
                <c:pt idx="1">
                  <c:v>0.1672870950888192</c:v>
                </c:pt>
                <c:pt idx="2">
                  <c:v>0.16072141621189939</c:v>
                </c:pt>
                <c:pt idx="3">
                  <c:v>0.18972543531058331</c:v>
                </c:pt>
                <c:pt idx="4">
                  <c:v>0.19993805172680809</c:v>
                </c:pt>
                <c:pt idx="5">
                  <c:v>0.20726815542118179</c:v>
                </c:pt>
                <c:pt idx="6">
                  <c:v>0.16977193660610751</c:v>
                </c:pt>
                <c:pt idx="7">
                  <c:v>0.17199826614651059</c:v>
                </c:pt>
                <c:pt idx="8">
                  <c:v>0.16374526556857219</c:v>
                </c:pt>
                <c:pt idx="9">
                  <c:v>0.18502202643171811</c:v>
                </c:pt>
                <c:pt idx="10">
                  <c:v>0.19537221233378699</c:v>
                </c:pt>
                <c:pt idx="11">
                  <c:v>0.1817345295606165</c:v>
                </c:pt>
                <c:pt idx="12">
                  <c:v>0.17794947265145941</c:v>
                </c:pt>
                <c:pt idx="13">
                  <c:v>0.16847024102311861</c:v>
                </c:pt>
                <c:pt idx="14">
                  <c:v>0.17876200640341519</c:v>
                </c:pt>
                <c:pt idx="15">
                  <c:v>0.15427974947807929</c:v>
                </c:pt>
                <c:pt idx="16">
                  <c:v>0.16470299459990179</c:v>
                </c:pt>
                <c:pt idx="17">
                  <c:v>0.18825301204819281</c:v>
                </c:pt>
                <c:pt idx="18">
                  <c:v>0.1874436767798138</c:v>
                </c:pt>
                <c:pt idx="19">
                  <c:v>0.18555008210180621</c:v>
                </c:pt>
                <c:pt idx="20">
                  <c:v>0.16833976833976841</c:v>
                </c:pt>
                <c:pt idx="21">
                  <c:v>0.17821782178217821</c:v>
                </c:pt>
                <c:pt idx="22">
                  <c:v>0.17434782608695651</c:v>
                </c:pt>
                <c:pt idx="23">
                  <c:v>0.1648648648648649</c:v>
                </c:pt>
                <c:pt idx="24">
                  <c:v>0.19191919191919191</c:v>
                </c:pt>
                <c:pt idx="25">
                  <c:v>0.18305687203791471</c:v>
                </c:pt>
                <c:pt idx="26">
                  <c:v>0.18022657054582911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16-4B40-B630-29BE2CE2D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581919"/>
        <c:axId val="510579999"/>
      </c:scatterChart>
      <c:catAx>
        <c:axId val="510566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EÚ27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59359"/>
        <c:crosses val="autoZero"/>
        <c:auto val="1"/>
        <c:lblAlgn val="ctr"/>
        <c:lblOffset val="100"/>
        <c:noMultiLvlLbl val="0"/>
      </c:catAx>
      <c:valAx>
        <c:axId val="51055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900"/>
                  <a:t>Projektové návrhy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66559"/>
        <c:crosses val="autoZero"/>
        <c:crossBetween val="between"/>
      </c:valAx>
      <c:valAx>
        <c:axId val="51057999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Úspešnosť projektových návrhov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81919"/>
        <c:crosses val="max"/>
        <c:crossBetween val="midCat"/>
      </c:valAx>
      <c:valAx>
        <c:axId val="510581919"/>
        <c:scaling>
          <c:orientation val="minMax"/>
        </c:scaling>
        <c:delete val="1"/>
        <c:axPos val="t"/>
        <c:majorTickMark val="out"/>
        <c:minorTickMark val="none"/>
        <c:tickLblPos val="nextTo"/>
        <c:crossAx val="510579999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'graf-EU13'!$B$1</c:f>
              <c:strCache>
                <c:ptCount val="1"/>
                <c:pt idx="0">
                  <c:v>Oprávnené projektové návrhy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'graf-EU13'!$A$2:$A$14</c:f>
              <c:strCache>
                <c:ptCount val="13"/>
                <c:pt idx="0">
                  <c:v>Poland</c:v>
                </c:pt>
                <c:pt idx="1">
                  <c:v>Czechia</c:v>
                </c:pt>
                <c:pt idx="2">
                  <c:v>Romania</c:v>
                </c:pt>
                <c:pt idx="3">
                  <c:v>Cyprus</c:v>
                </c:pt>
                <c:pt idx="4">
                  <c:v>Slovenia</c:v>
                </c:pt>
                <c:pt idx="5">
                  <c:v>Hungary</c:v>
                </c:pt>
                <c:pt idx="6">
                  <c:v>Estonia</c:v>
                </c:pt>
                <c:pt idx="7">
                  <c:v>Bulgaria</c:v>
                </c:pt>
                <c:pt idx="8">
                  <c:v>Lithuania</c:v>
                </c:pt>
                <c:pt idx="9">
                  <c:v>Croatia</c:v>
                </c:pt>
                <c:pt idx="10">
                  <c:v>Slovakia</c:v>
                </c:pt>
                <c:pt idx="11">
                  <c:v>Latvia</c:v>
                </c:pt>
                <c:pt idx="12">
                  <c:v>Malta</c:v>
                </c:pt>
              </c:strCache>
            </c:strRef>
          </c:cat>
          <c:val>
            <c:numRef>
              <c:f>'graf-EU13'!$B$2:$B$14</c:f>
              <c:numCache>
                <c:formatCode>#,##0</c:formatCode>
                <c:ptCount val="13"/>
                <c:pt idx="0">
                  <c:v>8132</c:v>
                </c:pt>
                <c:pt idx="1">
                  <c:v>5622</c:v>
                </c:pt>
                <c:pt idx="2">
                  <c:v>4790</c:v>
                </c:pt>
                <c:pt idx="3">
                  <c:v>4074</c:v>
                </c:pt>
                <c:pt idx="4">
                  <c:v>3984</c:v>
                </c:pt>
                <c:pt idx="5">
                  <c:v>3329</c:v>
                </c:pt>
                <c:pt idx="6">
                  <c:v>3045</c:v>
                </c:pt>
                <c:pt idx="7">
                  <c:v>2590</c:v>
                </c:pt>
                <c:pt idx="8">
                  <c:v>2323</c:v>
                </c:pt>
                <c:pt idx="9">
                  <c:v>2220</c:v>
                </c:pt>
                <c:pt idx="10">
                  <c:v>1782</c:v>
                </c:pt>
                <c:pt idx="11">
                  <c:v>1688</c:v>
                </c:pt>
                <c:pt idx="12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3-4584-96B2-F9B221F3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563199"/>
        <c:axId val="510565119"/>
      </c:barChart>
      <c:scatterChart>
        <c:scatterStyle val="lineMarker"/>
        <c:varyColors val="0"/>
        <c:ser>
          <c:idx val="1"/>
          <c:order val="1"/>
          <c:tx>
            <c:strRef>
              <c:f>'graf-EU13'!$C$1</c:f>
              <c:strCache>
                <c:ptCount val="1"/>
                <c:pt idx="0">
                  <c:v>Úspešnosť projektových návrhov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'graf-EU13'!$A$2:$A$14</c:f>
              <c:strCache>
                <c:ptCount val="13"/>
                <c:pt idx="0">
                  <c:v>Poland</c:v>
                </c:pt>
                <c:pt idx="1">
                  <c:v>Czechia</c:v>
                </c:pt>
                <c:pt idx="2">
                  <c:v>Romania</c:v>
                </c:pt>
                <c:pt idx="3">
                  <c:v>Cyprus</c:v>
                </c:pt>
                <c:pt idx="4">
                  <c:v>Slovenia</c:v>
                </c:pt>
                <c:pt idx="5">
                  <c:v>Hungary</c:v>
                </c:pt>
                <c:pt idx="6">
                  <c:v>Estonia</c:v>
                </c:pt>
                <c:pt idx="7">
                  <c:v>Bulgaria</c:v>
                </c:pt>
                <c:pt idx="8">
                  <c:v>Lithuania</c:v>
                </c:pt>
                <c:pt idx="9">
                  <c:v>Croatia</c:v>
                </c:pt>
                <c:pt idx="10">
                  <c:v>Slovakia</c:v>
                </c:pt>
                <c:pt idx="11">
                  <c:v>Latvia</c:v>
                </c:pt>
                <c:pt idx="12">
                  <c:v>Malta</c:v>
                </c:pt>
              </c:strCache>
            </c:strRef>
          </c:xVal>
          <c:yVal>
            <c:numRef>
              <c:f>'graf-EU13'!$C$2:$C$14</c:f>
              <c:numCache>
                <c:formatCode>0.00%</c:formatCode>
                <c:ptCount val="13"/>
                <c:pt idx="0">
                  <c:v>0.16847024102311861</c:v>
                </c:pt>
                <c:pt idx="1">
                  <c:v>0.17876200640341519</c:v>
                </c:pt>
                <c:pt idx="2">
                  <c:v>0.15427974947807929</c:v>
                </c:pt>
                <c:pt idx="3">
                  <c:v>0.16470299459990179</c:v>
                </c:pt>
                <c:pt idx="4">
                  <c:v>0.18825301204819281</c:v>
                </c:pt>
                <c:pt idx="5">
                  <c:v>0.1874436767798138</c:v>
                </c:pt>
                <c:pt idx="6">
                  <c:v>0.18555008210180621</c:v>
                </c:pt>
                <c:pt idx="7">
                  <c:v>0.16833976833976841</c:v>
                </c:pt>
                <c:pt idx="8">
                  <c:v>0.17821782178217821</c:v>
                </c:pt>
                <c:pt idx="9">
                  <c:v>0.1648648648648649</c:v>
                </c:pt>
                <c:pt idx="10">
                  <c:v>0.19191919191919191</c:v>
                </c:pt>
                <c:pt idx="11">
                  <c:v>0.18305687203791471</c:v>
                </c:pt>
                <c:pt idx="12">
                  <c:v>0.18022657054582911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63-4584-96B2-F9B221F3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569919"/>
        <c:axId val="510586239"/>
      </c:scatterChart>
      <c:catAx>
        <c:axId val="5105631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EÚ13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65119"/>
        <c:crosses val="autoZero"/>
        <c:auto val="1"/>
        <c:lblAlgn val="ctr"/>
        <c:lblOffset val="100"/>
        <c:noMultiLvlLbl val="0"/>
      </c:catAx>
      <c:valAx>
        <c:axId val="51056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Projektové návrhy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63199"/>
        <c:crosses val="autoZero"/>
        <c:crossBetween val="between"/>
      </c:valAx>
      <c:valAx>
        <c:axId val="5105862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Úspešnosť projektových návrhov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0569919"/>
        <c:crosses val="max"/>
        <c:crossBetween val="midCat"/>
      </c:valAx>
      <c:valAx>
        <c:axId val="510569919"/>
        <c:scaling>
          <c:orientation val="minMax"/>
        </c:scaling>
        <c:delete val="1"/>
        <c:axPos val="t"/>
        <c:majorTickMark val="out"/>
        <c:minorTickMark val="none"/>
        <c:tickLblPos val="nextTo"/>
        <c:crossAx val="510586239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Financované návrhy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graf!$A$2:$A$15</c:f>
              <c:strCache>
                <c:ptCount val="14"/>
                <c:pt idx="0">
                  <c:v>Food, Bioeconomy Natural Resources, Agriculture and Environment</c:v>
                </c:pt>
                <c:pt idx="1">
                  <c:v>Climate, Energy and Mobility</c:v>
                </c:pt>
                <c:pt idx="2">
                  <c:v>Digital, Industry and Space</c:v>
                </c:pt>
                <c:pt idx="3">
                  <c:v>Marie Skłodowska-Curie Actions (MSCA)</c:v>
                </c:pt>
                <c:pt idx="4">
                  <c:v>Culture, creativity and inclusive society</c:v>
                </c:pt>
                <c:pt idx="5">
                  <c:v>Widening participation and spreading excellence</c:v>
                </c:pt>
                <c:pt idx="6">
                  <c:v>Health</c:v>
                </c:pt>
                <c:pt idx="7">
                  <c:v>Civil Security for Society</c:v>
                </c:pt>
                <c:pt idx="8">
                  <c:v>European innovation ecosystems</c:v>
                </c:pt>
                <c:pt idx="9">
                  <c:v>Research infrastructures</c:v>
                </c:pt>
                <c:pt idx="10">
                  <c:v>The European Innovation Council (EIC)</c:v>
                </c:pt>
                <c:pt idx="11">
                  <c:v>Reforming and enhancing the European R&amp;I System</c:v>
                </c:pt>
                <c:pt idx="12">
                  <c:v>The European Institute of Innovation and Technology (EIT)</c:v>
                </c:pt>
                <c:pt idx="13">
                  <c:v>European Research Council (ERC)</c:v>
                </c:pt>
              </c:strCache>
            </c:strRef>
          </c:cat>
          <c:val>
            <c:numRef>
              <c:f>graf!$B$2:$B$15</c:f>
              <c:numCache>
                <c:formatCode>#,##0</c:formatCode>
                <c:ptCount val="14"/>
                <c:pt idx="0">
                  <c:v>74</c:v>
                </c:pt>
                <c:pt idx="1">
                  <c:v>48</c:v>
                </c:pt>
                <c:pt idx="2">
                  <c:v>39</c:v>
                </c:pt>
                <c:pt idx="3">
                  <c:v>38</c:v>
                </c:pt>
                <c:pt idx="4">
                  <c:v>27</c:v>
                </c:pt>
                <c:pt idx="5">
                  <c:v>21</c:v>
                </c:pt>
                <c:pt idx="6">
                  <c:v>21</c:v>
                </c:pt>
                <c:pt idx="7">
                  <c:v>17</c:v>
                </c:pt>
                <c:pt idx="8">
                  <c:v>16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7-49E0-91BC-9AB7A5F55056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Návrhy navrhnuté na financovanie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graf!$A$2:$A$15</c:f>
              <c:strCache>
                <c:ptCount val="14"/>
                <c:pt idx="0">
                  <c:v>Food, Bioeconomy Natural Resources, Agriculture and Environment</c:v>
                </c:pt>
                <c:pt idx="1">
                  <c:v>Climate, Energy and Mobility</c:v>
                </c:pt>
                <c:pt idx="2">
                  <c:v>Digital, Industry and Space</c:v>
                </c:pt>
                <c:pt idx="3">
                  <c:v>Marie Skłodowska-Curie Actions (MSCA)</c:v>
                </c:pt>
                <c:pt idx="4">
                  <c:v>Culture, creativity and inclusive society</c:v>
                </c:pt>
                <c:pt idx="5">
                  <c:v>Widening participation and spreading excellence</c:v>
                </c:pt>
                <c:pt idx="6">
                  <c:v>Health</c:v>
                </c:pt>
                <c:pt idx="7">
                  <c:v>Civil Security for Society</c:v>
                </c:pt>
                <c:pt idx="8">
                  <c:v>European innovation ecosystems</c:v>
                </c:pt>
                <c:pt idx="9">
                  <c:v>Research infrastructures</c:v>
                </c:pt>
                <c:pt idx="10">
                  <c:v>The European Innovation Council (EIC)</c:v>
                </c:pt>
                <c:pt idx="11">
                  <c:v>Reforming and enhancing the European R&amp;I System</c:v>
                </c:pt>
                <c:pt idx="12">
                  <c:v>The European Institute of Innovation and Technology (EIT)</c:v>
                </c:pt>
                <c:pt idx="13">
                  <c:v>European Research Council (ERC)</c:v>
                </c:pt>
              </c:strCache>
            </c:strRef>
          </c:cat>
          <c:val>
            <c:numRef>
              <c:f>graf!$C$2:$C$15</c:f>
              <c:numCache>
                <c:formatCode>#,##0</c:formatCode>
                <c:ptCount val="14"/>
                <c:pt idx="0">
                  <c:v>206</c:v>
                </c:pt>
                <c:pt idx="1">
                  <c:v>198</c:v>
                </c:pt>
                <c:pt idx="2">
                  <c:v>171</c:v>
                </c:pt>
                <c:pt idx="3">
                  <c:v>178</c:v>
                </c:pt>
                <c:pt idx="4">
                  <c:v>147</c:v>
                </c:pt>
                <c:pt idx="5">
                  <c:v>78</c:v>
                </c:pt>
                <c:pt idx="6">
                  <c:v>74</c:v>
                </c:pt>
                <c:pt idx="7">
                  <c:v>111</c:v>
                </c:pt>
                <c:pt idx="8">
                  <c:v>43</c:v>
                </c:pt>
                <c:pt idx="9">
                  <c:v>11</c:v>
                </c:pt>
                <c:pt idx="10">
                  <c:v>122</c:v>
                </c:pt>
                <c:pt idx="11">
                  <c:v>23</c:v>
                </c:pt>
                <c:pt idx="12">
                  <c:v>0</c:v>
                </c:pt>
                <c:pt idx="1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7-49E0-91BC-9AB7A5F55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088703"/>
        <c:axId val="259081023"/>
      </c:barChart>
      <c:scatterChart>
        <c:scatterStyle val="lineMarker"/>
        <c:varyColors val="0"/>
        <c:ser>
          <c:idx val="2"/>
          <c:order val="2"/>
          <c:tx>
            <c:strRef>
              <c:f>graf!$D$1</c:f>
              <c:strCache>
                <c:ptCount val="1"/>
                <c:pt idx="0">
                  <c:v>Úspešnosť projektových návrhov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graf!$A$2:$A$15</c:f>
              <c:strCache>
                <c:ptCount val="14"/>
                <c:pt idx="0">
                  <c:v>Food, Bioeconomy Natural Resources, Agriculture and Environment</c:v>
                </c:pt>
                <c:pt idx="1">
                  <c:v>Climate, Energy and Mobility</c:v>
                </c:pt>
                <c:pt idx="2">
                  <c:v>Digital, Industry and Space</c:v>
                </c:pt>
                <c:pt idx="3">
                  <c:v>Marie Skłodowska-Curie Actions (MSCA)</c:v>
                </c:pt>
                <c:pt idx="4">
                  <c:v>Culture, creativity and inclusive society</c:v>
                </c:pt>
                <c:pt idx="5">
                  <c:v>Widening participation and spreading excellence</c:v>
                </c:pt>
                <c:pt idx="6">
                  <c:v>Health</c:v>
                </c:pt>
                <c:pt idx="7">
                  <c:v>Civil Security for Society</c:v>
                </c:pt>
                <c:pt idx="8">
                  <c:v>European innovation ecosystems</c:v>
                </c:pt>
                <c:pt idx="9">
                  <c:v>Research infrastructures</c:v>
                </c:pt>
                <c:pt idx="10">
                  <c:v>The European Innovation Council (EIC)</c:v>
                </c:pt>
                <c:pt idx="11">
                  <c:v>Reforming and enhancing the European R&amp;I System</c:v>
                </c:pt>
                <c:pt idx="12">
                  <c:v>The European Institute of Innovation and Technology (EIT)</c:v>
                </c:pt>
                <c:pt idx="13">
                  <c:v>European Research Council (ERC)</c:v>
                </c:pt>
              </c:strCache>
            </c:strRef>
          </c:xVal>
          <c:yVal>
            <c:numRef>
              <c:f>graf!$D$2:$D$15</c:f>
              <c:numCache>
                <c:formatCode>0%</c:formatCode>
                <c:ptCount val="14"/>
                <c:pt idx="0">
                  <c:v>0.26428571428571429</c:v>
                </c:pt>
                <c:pt idx="1">
                  <c:v>0.1951219512195122</c:v>
                </c:pt>
                <c:pt idx="2">
                  <c:v>0.18571428571428569</c:v>
                </c:pt>
                <c:pt idx="3">
                  <c:v>0.1759259259259259</c:v>
                </c:pt>
                <c:pt idx="4">
                  <c:v>0.15517241379310351</c:v>
                </c:pt>
                <c:pt idx="5">
                  <c:v>0.2121212121212121</c:v>
                </c:pt>
                <c:pt idx="6">
                  <c:v>0.22105263157894739</c:v>
                </c:pt>
                <c:pt idx="7">
                  <c:v>0.1328125</c:v>
                </c:pt>
                <c:pt idx="8">
                  <c:v>0.2711864406779661</c:v>
                </c:pt>
                <c:pt idx="9">
                  <c:v>0.54166666666666663</c:v>
                </c:pt>
                <c:pt idx="10">
                  <c:v>8.9552238805970144E-2</c:v>
                </c:pt>
                <c:pt idx="11">
                  <c:v>0.30303030303030298</c:v>
                </c:pt>
                <c:pt idx="12">
                  <c:v>1</c:v>
                </c:pt>
                <c:pt idx="13">
                  <c:v>2.5000000000000001E-2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67-49E0-91BC-9AB7A5F55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087263"/>
        <c:axId val="259086783"/>
      </c:scatterChart>
      <c:catAx>
        <c:axId val="259088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900"/>
                  <a:t>Tématická oblasť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9081023"/>
        <c:crosses val="autoZero"/>
        <c:auto val="1"/>
        <c:lblAlgn val="ctr"/>
        <c:lblOffset val="100"/>
        <c:noMultiLvlLbl val="0"/>
      </c:catAx>
      <c:valAx>
        <c:axId val="2590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Pro</a:t>
                </a:r>
                <a:r>
                  <a:rPr lang="sk-SK" sz="900"/>
                  <a:t>jektové návrhy</a:t>
                </a:r>
                <a:endParaRPr lang="en-US" sz="9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9088703"/>
        <c:crosses val="autoZero"/>
        <c:crossBetween val="between"/>
      </c:valAx>
      <c:valAx>
        <c:axId val="2590867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Úspešnosť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9087263"/>
        <c:crosses val="max"/>
        <c:crossBetween val="midCat"/>
      </c:valAx>
      <c:valAx>
        <c:axId val="259087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086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Eligible EU Contribution (EUR)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F-426C-9100-BBE82061E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F-426C-9100-BBE82061E2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F-426C-9100-BBE82061E2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F-426C-9100-BBE82061E2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CF-426C-9100-BBE82061E2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CF-426C-9100-BBE82061E2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4CF-426C-9100-BBE82061E2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4CF-426C-9100-BBE82061E2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4CF-426C-9100-BBE82061E2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4CF-426C-9100-BBE82061E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Súkromné</c:v>
                </c:pt>
                <c:pt idx="1">
                  <c:v>Vysoké al. stredoškolské</c:v>
                </c:pt>
                <c:pt idx="2">
                  <c:v>Výskumné</c:v>
                </c:pt>
                <c:pt idx="3">
                  <c:v>Ostatné</c:v>
                </c:pt>
                <c:pt idx="4">
                  <c:v>Verejné</c:v>
                </c:pt>
              </c:strCache>
            </c:strRef>
          </c:cat>
          <c:val>
            <c:numRef>
              <c:f>Sheet1!$B$2:$B$6</c:f>
              <c:numCache>
                <c:formatCode>#\ ##0.00\ \€;\-#\ ##0.00\ \€</c:formatCode>
                <c:ptCount val="5"/>
                <c:pt idx="0">
                  <c:v>322586149.49000013</c:v>
                </c:pt>
                <c:pt idx="1">
                  <c:v>300815428.58999968</c:v>
                </c:pt>
                <c:pt idx="2">
                  <c:v>186464600.36000001</c:v>
                </c:pt>
                <c:pt idx="3">
                  <c:v>84663919.989999995</c:v>
                </c:pt>
                <c:pt idx="4">
                  <c:v>44693911.079999998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CF-426C-9100-BBE82061E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'EU27'!$C$1</c:f>
              <c:strCache>
                <c:ptCount val="1"/>
                <c:pt idx="0">
                  <c:v>Čistý príspevok EÚ (EUR)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'EU27'!$A$2:$A$28</c:f>
              <c:strCache>
                <c:ptCount val="27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Netherlands</c:v>
                </c:pt>
                <c:pt idx="5">
                  <c:v>Belgium</c:v>
                </c:pt>
                <c:pt idx="6">
                  <c:v>Greece</c:v>
                </c:pt>
                <c:pt idx="7">
                  <c:v>Austria</c:v>
                </c:pt>
                <c:pt idx="8">
                  <c:v>Portugal</c:v>
                </c:pt>
                <c:pt idx="9">
                  <c:v>Sweden</c:v>
                </c:pt>
                <c:pt idx="10">
                  <c:v>Denmark</c:v>
                </c:pt>
                <c:pt idx="11">
                  <c:v>Finland</c:v>
                </c:pt>
                <c:pt idx="12">
                  <c:v>Ireland</c:v>
                </c:pt>
                <c:pt idx="13">
                  <c:v>Poland</c:v>
                </c:pt>
                <c:pt idx="14">
                  <c:v>Czechia</c:v>
                </c:pt>
                <c:pt idx="15">
                  <c:v>Romania</c:v>
                </c:pt>
                <c:pt idx="16">
                  <c:v>Slovenia</c:v>
                </c:pt>
                <c:pt idx="17">
                  <c:v>Cyprus</c:v>
                </c:pt>
                <c:pt idx="18">
                  <c:v>Hungary</c:v>
                </c:pt>
                <c:pt idx="19">
                  <c:v>Estonia</c:v>
                </c:pt>
                <c:pt idx="20">
                  <c:v>Bulgaria</c:v>
                </c:pt>
                <c:pt idx="21">
                  <c:v>Croatia</c:v>
                </c:pt>
                <c:pt idx="22">
                  <c:v>Lithuania</c:v>
                </c:pt>
                <c:pt idx="23">
                  <c:v>Luxembourg</c:v>
                </c:pt>
                <c:pt idx="24">
                  <c:v>Slovakia</c:v>
                </c:pt>
                <c:pt idx="25">
                  <c:v>Latvia</c:v>
                </c:pt>
                <c:pt idx="26">
                  <c:v>Malta</c:v>
                </c:pt>
              </c:strCache>
            </c:strRef>
          </c:cat>
          <c:val>
            <c:numRef>
              <c:f>'EU27'!$C$2:$C$28</c:f>
              <c:numCache>
                <c:formatCode>\€\ #\ ##0.00;\€\ \-#\ ##0.00</c:formatCode>
                <c:ptCount val="27"/>
                <c:pt idx="0">
                  <c:v>7894763943.8898935</c:v>
                </c:pt>
                <c:pt idx="1">
                  <c:v>5238911462.7000294</c:v>
                </c:pt>
                <c:pt idx="2">
                  <c:v>4244726681.6399579</c:v>
                </c:pt>
                <c:pt idx="3">
                  <c:v>5627675077.2300711</c:v>
                </c:pt>
                <c:pt idx="4">
                  <c:v>4321064194.7100515</c:v>
                </c:pt>
                <c:pt idx="5">
                  <c:v>3704113867.0500088</c:v>
                </c:pt>
                <c:pt idx="6">
                  <c:v>1911034641.0300069</c:v>
                </c:pt>
                <c:pt idx="7">
                  <c:v>1643169452.3800089</c:v>
                </c:pt>
                <c:pt idx="8">
                  <c:v>1154398631.4799981</c:v>
                </c:pt>
                <c:pt idx="9">
                  <c:v>1743286388.650002</c:v>
                </c:pt>
                <c:pt idx="10">
                  <c:v>1474389534.6399989</c:v>
                </c:pt>
                <c:pt idx="11">
                  <c:v>1421102306.97</c:v>
                </c:pt>
                <c:pt idx="12">
                  <c:v>1051228424.749998</c:v>
                </c:pt>
                <c:pt idx="13">
                  <c:v>782245511.72000015</c:v>
                </c:pt>
                <c:pt idx="14">
                  <c:v>573553777.33000064</c:v>
                </c:pt>
                <c:pt idx="15">
                  <c:v>318799668.69999993</c:v>
                </c:pt>
                <c:pt idx="16">
                  <c:v>401120227.75000018</c:v>
                </c:pt>
                <c:pt idx="17">
                  <c:v>345003012.26999992</c:v>
                </c:pt>
                <c:pt idx="18">
                  <c:v>219529749.09</c:v>
                </c:pt>
                <c:pt idx="19">
                  <c:v>294720239.75999987</c:v>
                </c:pt>
                <c:pt idx="20">
                  <c:v>184452642</c:v>
                </c:pt>
                <c:pt idx="21">
                  <c:v>161663402.1399999</c:v>
                </c:pt>
                <c:pt idx="22">
                  <c:v>181238846.05000001</c:v>
                </c:pt>
                <c:pt idx="23">
                  <c:v>245338967.24000001</c:v>
                </c:pt>
                <c:pt idx="24">
                  <c:v>137694125.12</c:v>
                </c:pt>
                <c:pt idx="25">
                  <c:v>110659936.41</c:v>
                </c:pt>
                <c:pt idx="26">
                  <c:v>55126217.040000029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E-42C4-9224-B0D918630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3313807"/>
        <c:axId val="713314767"/>
      </c:barChart>
      <c:scatterChart>
        <c:scatterStyle val="lineMarker"/>
        <c:varyColors val="0"/>
        <c:ser>
          <c:idx val="0"/>
          <c:order val="0"/>
          <c:tx>
            <c:strRef>
              <c:f>'EU27'!$B$1</c:f>
              <c:strCache>
                <c:ptCount val="1"/>
                <c:pt idx="0">
                  <c:v>Účasť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'EU27'!$A$2:$A$28</c:f>
              <c:strCache>
                <c:ptCount val="27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Netherlands</c:v>
                </c:pt>
                <c:pt idx="5">
                  <c:v>Belgium</c:v>
                </c:pt>
                <c:pt idx="6">
                  <c:v>Greece</c:v>
                </c:pt>
                <c:pt idx="7">
                  <c:v>Austria</c:v>
                </c:pt>
                <c:pt idx="8">
                  <c:v>Portugal</c:v>
                </c:pt>
                <c:pt idx="9">
                  <c:v>Sweden</c:v>
                </c:pt>
                <c:pt idx="10">
                  <c:v>Denmark</c:v>
                </c:pt>
                <c:pt idx="11">
                  <c:v>Finland</c:v>
                </c:pt>
                <c:pt idx="12">
                  <c:v>Ireland</c:v>
                </c:pt>
                <c:pt idx="13">
                  <c:v>Poland</c:v>
                </c:pt>
                <c:pt idx="14">
                  <c:v>Czechia</c:v>
                </c:pt>
                <c:pt idx="15">
                  <c:v>Romania</c:v>
                </c:pt>
                <c:pt idx="16">
                  <c:v>Slovenia</c:v>
                </c:pt>
                <c:pt idx="17">
                  <c:v>Cyprus</c:v>
                </c:pt>
                <c:pt idx="18">
                  <c:v>Hungary</c:v>
                </c:pt>
                <c:pt idx="19">
                  <c:v>Estonia</c:v>
                </c:pt>
                <c:pt idx="20">
                  <c:v>Bulgaria</c:v>
                </c:pt>
                <c:pt idx="21">
                  <c:v>Croatia</c:v>
                </c:pt>
                <c:pt idx="22">
                  <c:v>Lithuania</c:v>
                </c:pt>
                <c:pt idx="23">
                  <c:v>Luxembourg</c:v>
                </c:pt>
                <c:pt idx="24">
                  <c:v>Slovakia</c:v>
                </c:pt>
                <c:pt idx="25">
                  <c:v>Latvia</c:v>
                </c:pt>
                <c:pt idx="26">
                  <c:v>Malta</c:v>
                </c:pt>
              </c:strCache>
            </c:strRef>
          </c:xVal>
          <c:yVal>
            <c:numRef>
              <c:f>'EU27'!$B$2:$B$28</c:f>
              <c:numCache>
                <c:formatCode>#,##0</c:formatCode>
                <c:ptCount val="27"/>
                <c:pt idx="0">
                  <c:v>13454</c:v>
                </c:pt>
                <c:pt idx="1">
                  <c:v>13303</c:v>
                </c:pt>
                <c:pt idx="2">
                  <c:v>11311</c:v>
                </c:pt>
                <c:pt idx="3">
                  <c:v>10910</c:v>
                </c:pt>
                <c:pt idx="4">
                  <c:v>7433</c:v>
                </c:pt>
                <c:pt idx="5">
                  <c:v>6412</c:v>
                </c:pt>
                <c:pt idx="6">
                  <c:v>5239</c:v>
                </c:pt>
                <c:pt idx="7">
                  <c:v>3442</c:v>
                </c:pt>
                <c:pt idx="8">
                  <c:v>3365</c:v>
                </c:pt>
                <c:pt idx="9">
                  <c:v>3357</c:v>
                </c:pt>
                <c:pt idx="10">
                  <c:v>3036</c:v>
                </c:pt>
                <c:pt idx="11">
                  <c:v>2822</c:v>
                </c:pt>
                <c:pt idx="12">
                  <c:v>2219</c:v>
                </c:pt>
                <c:pt idx="13">
                  <c:v>2077</c:v>
                </c:pt>
                <c:pt idx="14">
                  <c:v>1607</c:v>
                </c:pt>
                <c:pt idx="15">
                  <c:v>1253</c:v>
                </c:pt>
                <c:pt idx="16">
                  <c:v>1242</c:v>
                </c:pt>
                <c:pt idx="17">
                  <c:v>1045</c:v>
                </c:pt>
                <c:pt idx="18">
                  <c:v>905</c:v>
                </c:pt>
                <c:pt idx="19">
                  <c:v>781</c:v>
                </c:pt>
                <c:pt idx="20">
                  <c:v>697</c:v>
                </c:pt>
                <c:pt idx="21">
                  <c:v>664</c:v>
                </c:pt>
                <c:pt idx="22">
                  <c:v>630</c:v>
                </c:pt>
                <c:pt idx="23">
                  <c:v>559</c:v>
                </c:pt>
                <c:pt idx="24">
                  <c:v>493</c:v>
                </c:pt>
                <c:pt idx="25">
                  <c:v>411</c:v>
                </c:pt>
                <c:pt idx="26">
                  <c:v>246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1E-42C4-9224-B0D918630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309007"/>
        <c:axId val="713322927"/>
      </c:scatterChart>
      <c:catAx>
        <c:axId val="71331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13314767"/>
        <c:crosses val="autoZero"/>
        <c:auto val="1"/>
        <c:lblAlgn val="ctr"/>
        <c:lblOffset val="100"/>
        <c:noMultiLvlLbl val="0"/>
      </c:catAx>
      <c:valAx>
        <c:axId val="71331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€\ #\ ##0.00;\€\ \-#\ 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13313807"/>
        <c:crosses val="autoZero"/>
        <c:crossBetween val="between"/>
      </c:valAx>
      <c:valAx>
        <c:axId val="71332292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13309007"/>
        <c:crosses val="max"/>
        <c:crossBetween val="midCat"/>
      </c:valAx>
      <c:valAx>
        <c:axId val="713309007"/>
        <c:scaling>
          <c:orientation val="minMax"/>
        </c:scaling>
        <c:delete val="1"/>
        <c:axPos val="t"/>
        <c:majorTickMark val="out"/>
        <c:minorTickMark val="none"/>
        <c:tickLblPos val="nextTo"/>
        <c:crossAx val="713322927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A-420F-919A-5DDBA28666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A-420F-919A-5DDBA28666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EA-420F-919A-5DDBA28666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EA-420F-919A-5DDBA28666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EA-420F-919A-5DDBA28666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EA-420F-919A-5DDBA28666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EA-420F-919A-5DDBA28666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EA-420F-919A-5DDBA286668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EA-420F-919A-5DDBA28666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FEA-420F-919A-5DDBA28666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HORIZON-CSA</c:v>
                </c:pt>
                <c:pt idx="1">
                  <c:v>HORIZON-RIA</c:v>
                </c:pt>
                <c:pt idx="2">
                  <c:v>HORIZON-IA</c:v>
                </c:pt>
                <c:pt idx="3">
                  <c:v>HORIZON-COFUND</c:v>
                </c:pt>
                <c:pt idx="4">
                  <c:v>HORIZON-JU-IA</c:v>
                </c:pt>
                <c:pt idx="5">
                  <c:v>HORIZON-TMA-MSCA-SE</c:v>
                </c:pt>
                <c:pt idx="6">
                  <c:v>HORIZON-JU-RIA</c:v>
                </c:pt>
                <c:pt idx="7">
                  <c:v>HORIZON-TMA-MSCA-DN</c:v>
                </c:pt>
                <c:pt idx="8">
                  <c:v>HORIZON-TMA-MSCA-PF-EF</c:v>
                </c:pt>
                <c:pt idx="9">
                  <c:v>Ostatné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152</c:v>
                </c:pt>
                <c:pt idx="1">
                  <c:v>114</c:v>
                </c:pt>
                <c:pt idx="2">
                  <c:v>92</c:v>
                </c:pt>
                <c:pt idx="3">
                  <c:v>28</c:v>
                </c:pt>
                <c:pt idx="4">
                  <c:v>23</c:v>
                </c:pt>
                <c:pt idx="5">
                  <c:v>20</c:v>
                </c:pt>
                <c:pt idx="6">
                  <c:v>12</c:v>
                </c:pt>
                <c:pt idx="7">
                  <c:v>11</c:v>
                </c:pt>
                <c:pt idx="8">
                  <c:v>8</c:v>
                </c:pt>
                <c:pt idx="9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FEA-420F-919A-5DDBA28666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9386-4C7D-4D1C-9537-E4F23A5EABE4}" type="datetimeFigureOut">
              <a:rPr lang="sk-SK" smtClean="0"/>
              <a:t>16. 1. 2026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1B39-0530-4689-A6DF-52F7C39003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70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633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78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62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03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417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46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6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05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85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2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50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11B39-0530-4689-A6DF-52F7C39003B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05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67C-2F53-4C73-913E-30BCD6646215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71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8D6-3564-4E1F-AE0E-4A78F7AD3C3B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2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807-CA60-4CEC-A633-6915E9C1D619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07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4F5E-436E-459F-BB6E-F7A6A7D11902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0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06EC-F319-4303-93BA-77308306FDE3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16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FC5D-DA3B-46EB-8CF6-95CEA7D3B1D8}" type="datetime1">
              <a:rPr lang="sk-SK" smtClean="0"/>
              <a:t>16. 1. 2026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4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C17B-5F9C-4CCD-97F8-FEDAA6AEECFF}" type="datetime1">
              <a:rPr lang="sk-SK" smtClean="0"/>
              <a:t>16. 1. 2026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949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AB87-F2CA-4376-BC9D-C16DC516D8A2}" type="datetime1">
              <a:rPr lang="sk-SK" smtClean="0"/>
              <a:t>16. 1. 2026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3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E8BF-7FD4-4437-8B24-92FA5F4596A3}" type="datetime1">
              <a:rPr lang="sk-SK" smtClean="0"/>
              <a:t>16. 1. 2026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29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D2AE-D6F6-41EF-8F05-9388F62631B0}" type="datetime1">
              <a:rPr lang="sk-SK" smtClean="0"/>
              <a:t>16. 1. 2026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4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721E-F198-4ADB-BE4B-BC4DBB4D6E1F}" type="datetime1">
              <a:rPr lang="sk-SK" smtClean="0"/>
              <a:t>16. 1. 2026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077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EC2D-DB4B-43EF-B472-7C151A1F8885}" type="datetime1">
              <a:rPr lang="sk-SK" smtClean="0"/>
              <a:t>16. 1. 2026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AC05-F01E-4756-8EFF-C25A592593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79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899592" y="238259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ÚČASŤ SR V PROGRAME HORIZONT EURÓPA</a:t>
            </a:r>
            <a:endParaRPr lang="sk-SK" sz="32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109459"/>
            <a:ext cx="4464496" cy="249404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6010199"/>
            <a:ext cx="1190901" cy="84200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10199"/>
            <a:ext cx="1763672" cy="834679"/>
          </a:xfrm>
          <a:prstGeom prst="rect">
            <a:avLst/>
          </a:prstGeom>
        </p:spPr>
      </p:pic>
      <p:pic>
        <p:nvPicPr>
          <p:cNvPr id="10" name="Obrázok 9" descr="C:\Users\kollar\AppData\Local\Microsoft\Windows\INetCache\Content.Word\PS-logo_podlhovast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31" y="6017526"/>
            <a:ext cx="2232248" cy="55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2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7211144" cy="1143000"/>
          </a:xfrm>
        </p:spPr>
        <p:txBody>
          <a:bodyPr>
            <a:normAutofit/>
          </a:bodyPr>
          <a:lstStyle/>
          <a:p>
            <a:r>
              <a:rPr lang="sk-SK" sz="3000" dirty="0"/>
              <a:t>ÚČASŤ SR V HE – PROJEKTY 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67544" y="1417637"/>
            <a:ext cx="5976664" cy="42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b="1" dirty="0"/>
              <a:t>Tabuľka 1: Top SK organizácie v HE (účasť v projektoch a čistý príspevok EÚ)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4368754" y="6428675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10</a:t>
            </a:fld>
            <a:endParaRPr lang="sk-S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44959-E352-7F65-1FB9-2E2BCB6B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1" y="1783486"/>
            <a:ext cx="6420180" cy="4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90" y="314645"/>
            <a:ext cx="8229600" cy="1143000"/>
          </a:xfrm>
        </p:spPr>
        <p:txBody>
          <a:bodyPr>
            <a:normAutofit/>
          </a:bodyPr>
          <a:lstStyle/>
          <a:p>
            <a:r>
              <a:rPr lang="sk-SK" sz="3000" dirty="0"/>
              <a:t>ÚČASŤ SR V HE – PROJEKTY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>
          <a:xfrm>
            <a:off x="6516216" y="6276225"/>
            <a:ext cx="2133600" cy="365125"/>
          </a:xfrm>
        </p:spPr>
        <p:txBody>
          <a:bodyPr/>
          <a:lstStyle/>
          <a:p>
            <a:fld id="{34CBAC05-F01E-4756-8EFF-C25A592593AF}" type="slidenum">
              <a:rPr lang="sk-SK" smtClean="0"/>
              <a:t>11</a:t>
            </a:fld>
            <a:endParaRPr lang="sk-SK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79240" y="1457645"/>
            <a:ext cx="4080792" cy="59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b="1" dirty="0"/>
              <a:t>Graf 7: Účasť v projektoch HE podľa typu akcie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4716016" y="5999226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773F95-29D0-4933-7076-B9BCBA54F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3055"/>
              </p:ext>
            </p:extLst>
          </p:nvPr>
        </p:nvGraphicFramePr>
        <p:xfrm>
          <a:off x="788302" y="1937735"/>
          <a:ext cx="75501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32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ZHRNUTIE</a:t>
            </a:r>
          </a:p>
        </p:txBody>
      </p:sp>
      <p:sp>
        <p:nvSpPr>
          <p:cNvPr id="4" name="Zástupný objekt pre obsah 6"/>
          <p:cNvSpPr>
            <a:spLocks noGrp="1"/>
          </p:cNvSpPr>
          <p:nvPr>
            <p:ph sz="half" idx="4294967295"/>
          </p:nvPr>
        </p:nvSpPr>
        <p:spPr>
          <a:xfrm>
            <a:off x="263868" y="2924243"/>
            <a:ext cx="3372028" cy="2934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b="1" dirty="0">
                <a:solidFill>
                  <a:schemeClr val="tx2"/>
                </a:solidFill>
              </a:rPr>
              <a:t>Projektové návrhy</a:t>
            </a:r>
          </a:p>
          <a:p>
            <a:r>
              <a:rPr lang="sk-SK" sz="1400" dirty="0"/>
              <a:t>122 469 </a:t>
            </a:r>
            <a:r>
              <a:rPr lang="sk-SK" sz="1400" dirty="0">
                <a:solidFill>
                  <a:schemeClr val="tx1"/>
                </a:solidFill>
              </a:rPr>
              <a:t>projektových </a:t>
            </a:r>
            <a:r>
              <a:rPr lang="sk-SK" sz="1400" dirty="0"/>
              <a:t>návrhov</a:t>
            </a:r>
          </a:p>
          <a:p>
            <a:r>
              <a:rPr lang="sk-SK" sz="1400" dirty="0"/>
              <a:t>566 255 projektových žiadostí</a:t>
            </a:r>
          </a:p>
          <a:p>
            <a:r>
              <a:rPr lang="sk-SK" sz="1400" dirty="0"/>
              <a:t>287,5 </a:t>
            </a:r>
            <a:r>
              <a:rPr lang="sk-SK" sz="1400" dirty="0">
                <a:solidFill>
                  <a:schemeClr val="tx1"/>
                </a:solidFill>
              </a:rPr>
              <a:t>mld. EUR príspevok EÚ</a:t>
            </a:r>
          </a:p>
          <a:p>
            <a:pPr marL="0" indent="0">
              <a:buNone/>
            </a:pPr>
            <a:endParaRPr lang="sk-SK" sz="1400" dirty="0"/>
          </a:p>
          <a:p>
            <a:endParaRPr lang="sk-SK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1600" b="1" dirty="0">
                <a:solidFill>
                  <a:schemeClr val="accent1"/>
                </a:solidFill>
              </a:rPr>
              <a:t>Projekty</a:t>
            </a:r>
          </a:p>
          <a:p>
            <a:r>
              <a:rPr lang="sk-SK" sz="1400" dirty="0"/>
              <a:t>30 800 zapojených inštitúcií</a:t>
            </a:r>
          </a:p>
          <a:p>
            <a:r>
              <a:rPr lang="sk-SK" sz="1400" dirty="0"/>
              <a:t>119 247 účastí v 19 245 projektoch</a:t>
            </a:r>
          </a:p>
          <a:p>
            <a:r>
              <a:rPr lang="sk-SK" sz="1400" dirty="0"/>
              <a:t>50,64 mld. EUR príspevok EÚ </a:t>
            </a:r>
          </a:p>
          <a:p>
            <a:pPr marL="0" indent="0">
              <a:buNone/>
            </a:pP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Zástupný objekt pre obsah 8"/>
          <p:cNvSpPr>
            <a:spLocks noGrp="1"/>
          </p:cNvSpPr>
          <p:nvPr>
            <p:ph sz="quarter" idx="4294967295"/>
          </p:nvPr>
        </p:nvSpPr>
        <p:spPr>
          <a:xfrm>
            <a:off x="3779912" y="2924242"/>
            <a:ext cx="3240360" cy="2934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b="1" dirty="0">
                <a:solidFill>
                  <a:schemeClr val="tx2"/>
                </a:solidFill>
              </a:rPr>
              <a:t>Projektové návrhy</a:t>
            </a:r>
          </a:p>
          <a:p>
            <a:r>
              <a:rPr lang="sk-SK" sz="1400" dirty="0"/>
              <a:t>1 782 projektových návrhov</a:t>
            </a:r>
          </a:p>
          <a:p>
            <a:r>
              <a:rPr lang="sk-SK" sz="1400" dirty="0"/>
              <a:t>2 488 projektových žiadostí</a:t>
            </a:r>
          </a:p>
          <a:p>
            <a:r>
              <a:rPr lang="sk-SK" sz="1400" dirty="0"/>
              <a:t>938,8 mil. EUR príspevok EÚ</a:t>
            </a:r>
          </a:p>
          <a:p>
            <a:pPr marL="0" indent="0">
              <a:buNone/>
            </a:pPr>
            <a:endParaRPr lang="sk-SK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1600" b="1" dirty="0">
                <a:solidFill>
                  <a:schemeClr val="accent1"/>
                </a:solidFill>
              </a:rPr>
              <a:t>Projekty</a:t>
            </a:r>
          </a:p>
          <a:p>
            <a:r>
              <a:rPr lang="sk-SK" sz="1400" dirty="0"/>
              <a:t>200 zapojených inštitúcií</a:t>
            </a:r>
          </a:p>
          <a:p>
            <a:r>
              <a:rPr lang="sk-SK" sz="1400" dirty="0"/>
              <a:t>493 účastí v 370 projektoch</a:t>
            </a:r>
          </a:p>
          <a:p>
            <a:r>
              <a:rPr lang="sk-SK" sz="1400" dirty="0"/>
              <a:t>137,7 mil. EUR príspevok EÚ </a:t>
            </a:r>
          </a:p>
          <a:p>
            <a:endParaRPr lang="sk-SK" sz="1400" dirty="0"/>
          </a:p>
        </p:txBody>
      </p:sp>
      <p:sp>
        <p:nvSpPr>
          <p:cNvPr id="6" name="Zástupný objekt pre text 5"/>
          <p:cNvSpPr txBox="1">
            <a:spLocks/>
          </p:cNvSpPr>
          <p:nvPr/>
        </p:nvSpPr>
        <p:spPr>
          <a:xfrm>
            <a:off x="84839" y="2272809"/>
            <a:ext cx="3551057" cy="5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b="1" dirty="0">
                <a:solidFill>
                  <a:schemeClr val="tx2"/>
                </a:solidFill>
              </a:rPr>
              <a:t>HE SPOLU (2021-1/2026)</a:t>
            </a:r>
          </a:p>
          <a:p>
            <a:pPr marL="0" indent="0">
              <a:buNone/>
            </a:pPr>
            <a:endParaRPr lang="sk-SK" sz="1800" dirty="0">
              <a:solidFill>
                <a:schemeClr val="tx2"/>
              </a:solidFill>
            </a:endParaRPr>
          </a:p>
        </p:txBody>
      </p:sp>
      <p:sp>
        <p:nvSpPr>
          <p:cNvPr id="7" name="Zástupný objekt pre text 7"/>
          <p:cNvSpPr txBox="1">
            <a:spLocks/>
          </p:cNvSpPr>
          <p:nvPr/>
        </p:nvSpPr>
        <p:spPr>
          <a:xfrm>
            <a:off x="3744416" y="2242250"/>
            <a:ext cx="3491881" cy="5533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b="1" dirty="0">
                <a:solidFill>
                  <a:schemeClr val="tx2"/>
                </a:solidFill>
              </a:rPr>
              <a:t>SK-HE (2021-1/2026)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12</a:t>
            </a:fld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4039238" y="5870427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</p:spTree>
    <p:extLst>
      <p:ext uri="{BB962C8B-B14F-4D97-AF65-F5344CB8AC3E}">
        <p14:creationId xmlns:p14="http://schemas.microsoft.com/office/powerpoint/2010/main" val="99584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43" cy="68580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-108520" y="6071308"/>
            <a:ext cx="901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Centrum </a:t>
            </a:r>
            <a:r>
              <a:rPr lang="en-GB" sz="1400" dirty="0" err="1"/>
              <a:t>vedecko-technických</a:t>
            </a:r>
            <a:r>
              <a:rPr lang="en-GB" sz="1400" dirty="0"/>
              <a:t> </a:t>
            </a:r>
            <a:r>
              <a:rPr lang="en-GB" sz="1400" dirty="0" err="1"/>
              <a:t>informácií</a:t>
            </a:r>
            <a:r>
              <a:rPr lang="en-GB" sz="1400" dirty="0"/>
              <a:t> SR</a:t>
            </a:r>
            <a:r>
              <a:rPr lang="en-US" sz="1400" dirty="0"/>
              <a:t>, </a:t>
            </a:r>
            <a:r>
              <a:rPr lang="sk-SK" sz="1400" dirty="0"/>
              <a:t>L</a:t>
            </a:r>
            <a:r>
              <a:rPr lang="en-GB" sz="1400" dirty="0" err="1"/>
              <a:t>amačská</a:t>
            </a:r>
            <a:r>
              <a:rPr lang="en-GB" sz="1400" dirty="0"/>
              <a:t> </a:t>
            </a:r>
            <a:r>
              <a:rPr lang="en-GB" sz="1400" dirty="0" err="1"/>
              <a:t>cesta</a:t>
            </a:r>
            <a:r>
              <a:rPr lang="en-GB" sz="1400" dirty="0"/>
              <a:t> 8A,</a:t>
            </a:r>
            <a:r>
              <a:rPr lang="sk-SK" sz="1400" dirty="0"/>
              <a:t> </a:t>
            </a:r>
            <a:r>
              <a:rPr lang="en-GB" sz="1400" dirty="0"/>
              <a:t>8</a:t>
            </a:r>
            <a:r>
              <a:rPr lang="sk-SK" sz="1400" dirty="0"/>
              <a:t>40</a:t>
            </a:r>
            <a:r>
              <a:rPr lang="en-GB" sz="1400" dirty="0"/>
              <a:t> 04 Bratislava</a:t>
            </a:r>
            <a:r>
              <a:rPr lang="en-US" sz="1400" dirty="0"/>
              <a:t> |</a:t>
            </a:r>
            <a:r>
              <a:rPr lang="sk-SK" sz="1400" dirty="0"/>
              <a:t> </a:t>
            </a:r>
            <a:r>
              <a:rPr lang="en-GB" sz="1400" b="1" dirty="0"/>
              <a:t>www.cvtisr.sk</a:t>
            </a:r>
            <a:r>
              <a:rPr lang="en-US" sz="1400" dirty="0"/>
              <a:t> |</a:t>
            </a:r>
            <a:r>
              <a:rPr lang="sk-SK" sz="1400" dirty="0"/>
              <a:t> </a:t>
            </a:r>
            <a:r>
              <a:rPr lang="sk-SK" sz="1400" b="1" dirty="0"/>
              <a:t>www.eraportal.sk</a:t>
            </a:r>
            <a:r>
              <a:rPr lang="sk-SK" sz="1400" dirty="0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7" y="0"/>
            <a:ext cx="2776246" cy="231774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840769" y="2722135"/>
            <a:ext cx="58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tx2"/>
                </a:solidFill>
              </a:rPr>
              <a:t>Kontakt: rudolf.pastor@cvtisr.sk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13</a:t>
            </a:fld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0" y="5147941"/>
            <a:ext cx="1763672" cy="83467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528" y="5173928"/>
            <a:ext cx="1183720" cy="836929"/>
          </a:xfrm>
          <a:prstGeom prst="rect">
            <a:avLst/>
          </a:prstGeom>
        </p:spPr>
      </p:pic>
      <p:pic>
        <p:nvPicPr>
          <p:cNvPr id="13" name="Obrázok 12" descr="C:\Users\kollar\AppData\Local\Microsoft\Windows\INetCache\Content.Word\PS-logo_podlhovast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80" y="5179538"/>
            <a:ext cx="2232248" cy="55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9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0714CC5-905A-49B0-9A2B-7FFB87B6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k-SK" sz="3000" dirty="0"/>
              <a:t>HORIZONT EURÓPA - ŠTRUKTÚRA</a:t>
            </a:r>
            <a:endParaRPr lang="sk-SK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2</a:t>
            </a:fld>
            <a:endParaRPr lang="sk-SK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89535" y="1357319"/>
            <a:ext cx="5482785" cy="59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400" b="1" dirty="0"/>
              <a:t>Schéma 1: Štruktúra programu Horizont Európa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96" y="1916832"/>
            <a:ext cx="7286801" cy="433012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4499992" y="6217850"/>
            <a:ext cx="338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https://eraportal.sk/horizont-europa, 5/2022</a:t>
            </a:r>
          </a:p>
        </p:txBody>
      </p:sp>
    </p:spTree>
    <p:extLst>
      <p:ext uri="{BB962C8B-B14F-4D97-AF65-F5344CB8AC3E}">
        <p14:creationId xmlns:p14="http://schemas.microsoft.com/office/powerpoint/2010/main" val="286174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0714CC5-905A-49B0-9A2B-7FFB87B6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k-SK" sz="3000" dirty="0"/>
              <a:t>HORIZONT EURÓPA</a:t>
            </a:r>
            <a:endParaRPr lang="sk-SK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3</a:t>
            </a:fld>
            <a:endParaRPr lang="sk-SK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7EBEDD7-B648-4C98-B019-E2CE93797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4" y="1582895"/>
            <a:ext cx="3888432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chemeClr val="accent1"/>
                </a:solidFill>
              </a:rPr>
              <a:t>HORIZONT EURÓPA (HE) </a:t>
            </a:r>
            <a:r>
              <a:rPr lang="sk-SK" sz="1600" dirty="0"/>
              <a:t>-</a:t>
            </a:r>
            <a:r>
              <a:rPr lang="sk-SK" sz="1600" dirty="0">
                <a:solidFill>
                  <a:schemeClr val="accent1"/>
                </a:solidFill>
              </a:rPr>
              <a:t> </a:t>
            </a:r>
            <a:r>
              <a:rPr lang="sk-SK" sz="1600" dirty="0"/>
              <a:t>9. rámcový program EÚ pre výskum a inováciu.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chemeClr val="accent1"/>
                </a:solidFill>
              </a:rPr>
              <a:t>Rozpočet nového programu výskumu a vývoja na obdobie rokov (2021 – 2027) - 95,5 mld.  EUR.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/>
              <a:t>Program uľahčuje spoluprácu a posilňuje vplyv výskumu a inovácie pri tvorbe, podporovaní a vykonávaní politík EÚ a zároveň rieši globálne výzvy. </a:t>
            </a:r>
            <a:r>
              <a:rPr lang="sk-SK" sz="1600" dirty="0">
                <a:solidFill>
                  <a:schemeClr val="accent1"/>
                </a:solidFill>
              </a:rPr>
              <a:t>Podporuje tvorbu a lepšie šírenie excelentných vedomostí a technológií.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chemeClr val="accent1"/>
                </a:solidFill>
              </a:rPr>
              <a:t>Orientovaný prevažne na medzinárodnú spoluprácu</a:t>
            </a:r>
            <a:r>
              <a:rPr lang="sk-SK" sz="1600" dirty="0"/>
              <a:t>, niektoré schémy však podporujú aj žiadateľov jednotlivcov.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/>
              <a:t>Stanovuje nové štandardy pre šírenie vedomostí a nových zručností naprieč európskymi spoločnosťami.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26" y="1916832"/>
            <a:ext cx="4569139" cy="1899895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4355976" y="1582895"/>
            <a:ext cx="6408712" cy="4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500" b="1" dirty="0"/>
              <a:t>Graf 1: Rozpočet HE – rozdelenie podľa pilierov </a:t>
            </a:r>
          </a:p>
          <a:p>
            <a:pPr marL="0" indent="0">
              <a:buNone/>
            </a:pPr>
            <a:r>
              <a:rPr lang="sk-SK" sz="1400" b="1" dirty="0"/>
              <a:t>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7870715" y="3824121"/>
            <a:ext cx="126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9/2021</a:t>
            </a:r>
          </a:p>
        </p:txBody>
      </p:sp>
    </p:spTree>
    <p:extLst>
      <p:ext uri="{BB962C8B-B14F-4D97-AF65-F5344CB8AC3E}">
        <p14:creationId xmlns:p14="http://schemas.microsoft.com/office/powerpoint/2010/main" val="35609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0714CC5-905A-49B0-9A2B-7FFB87B6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k-SK" sz="3000" dirty="0"/>
              <a:t>ZÁKLADNÉ HODNOTENIE ÚČASTI SR V HE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539552" y="1904880"/>
            <a:ext cx="8003232" cy="368436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800" b="1" dirty="0">
                <a:solidFill>
                  <a:schemeClr val="accent1"/>
                </a:solidFill>
              </a:rPr>
              <a:t>Projektové návrhy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2 488 projektových žiadostí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1 782 oprávnených projektových návrhov (345 navrhnutých na financovanie)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938,8 mil. EUR čistý príspevok EÚ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19,19 % úspešnosť projektových návrhov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sz="16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800" b="1" dirty="0">
                <a:solidFill>
                  <a:schemeClr val="accent1"/>
                </a:solidFill>
              </a:rPr>
              <a:t>Projekty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370 financovaných projektov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493 počet účastí v projektoch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200 účastníkov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 dirty="0"/>
              <a:t>137,7 mil. EUR čistý príspevok EÚ	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971600" y="5599991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97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>
            <a:normAutofit/>
          </a:bodyPr>
          <a:lstStyle/>
          <a:p>
            <a:r>
              <a:rPr lang="sk-SK" sz="3200" dirty="0"/>
              <a:t>ÚČASŤ SR V HE – PROJEKTOVÉ NÁVRHY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3707904" y="5290353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5</a:t>
            </a:fld>
            <a:endParaRPr lang="sk-SK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611560" y="1741949"/>
            <a:ext cx="6408712" cy="4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500" b="1" dirty="0"/>
              <a:t>Graf 2: Oprávnené projektové návrhy v programe HE – porovnanie SR v EÚ27 </a:t>
            </a:r>
          </a:p>
          <a:p>
            <a:pPr marL="0" indent="0">
              <a:buNone/>
            </a:pPr>
            <a:r>
              <a:rPr lang="sk-SK" sz="1400" b="1" dirty="0"/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22E924-B782-328E-2120-33CF4BD35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43225"/>
              </p:ext>
            </p:extLst>
          </p:nvPr>
        </p:nvGraphicFramePr>
        <p:xfrm>
          <a:off x="539552" y="1989866"/>
          <a:ext cx="6984776" cy="302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93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>
            <a:normAutofit/>
          </a:bodyPr>
          <a:lstStyle/>
          <a:p>
            <a:r>
              <a:rPr lang="sk-SK" sz="3200" dirty="0"/>
              <a:t>ÚČASŤ SR V HE – PROJEKTOVÉ NÁVRHY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27584" y="1558645"/>
            <a:ext cx="6408712" cy="4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500" b="1" dirty="0"/>
              <a:t>Graf 3: Oprávnené projektové návrhy v programe HE – porovnanie SR v EÚ13 </a:t>
            </a:r>
          </a:p>
          <a:p>
            <a:pPr marL="0" indent="0">
              <a:buNone/>
            </a:pPr>
            <a:r>
              <a:rPr lang="sk-SK" sz="1400" b="1" dirty="0"/>
              <a:t>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3221566" y="5022356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6</a:t>
            </a:fld>
            <a:endParaRPr lang="sk-SK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D4D872-D04F-BF2A-9905-3E807683A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36356"/>
              </p:ext>
            </p:extLst>
          </p:nvPr>
        </p:nvGraphicFramePr>
        <p:xfrm>
          <a:off x="1115616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512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>
            <a:normAutofit/>
          </a:bodyPr>
          <a:lstStyle/>
          <a:p>
            <a:r>
              <a:rPr lang="sk-SK" sz="3200" dirty="0"/>
              <a:t>ÚČASŤ SR V HE PODĽA OBLASTÍ – PROJEKTOVÉ NÁVRHY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59632" y="1776183"/>
            <a:ext cx="7128792" cy="495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b="1" dirty="0"/>
              <a:t>Graf 4: Oprávnené a financované projektové návrhy podľa tematických oblastí a tém programu HE </a:t>
            </a:r>
          </a:p>
          <a:p>
            <a:pPr marL="0" indent="0">
              <a:buNone/>
            </a:pPr>
            <a:r>
              <a:rPr lang="sk-SK" sz="1400" b="1" dirty="0"/>
              <a:t>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5059682" y="5501968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7</a:t>
            </a:fld>
            <a:endParaRPr lang="sk-SK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368E0E-20D0-9CA7-0879-EEFBDD837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02101"/>
              </p:ext>
            </p:extLst>
          </p:nvPr>
        </p:nvGraphicFramePr>
        <p:xfrm>
          <a:off x="1331640" y="2057400"/>
          <a:ext cx="5976664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88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sk-SK" sz="3200" dirty="0"/>
              <a:t>ÚČASŤ SR V HE – PROJEKTOVÉ NÁVRHY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62767" y="1405619"/>
            <a:ext cx="6090433" cy="59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b="1" dirty="0"/>
              <a:t>Graf 5: Typ inštitúcie v projektových návrhoch SR v HE (podiel v % na základe príspevku EÚ)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3995936" y="5299751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8</a:t>
            </a:fld>
            <a:endParaRPr lang="sk-SK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03586D-BCE3-3178-2B98-09213E125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51307"/>
              </p:ext>
            </p:extLst>
          </p:nvPr>
        </p:nvGraphicFramePr>
        <p:xfrm>
          <a:off x="1143000" y="1654175"/>
          <a:ext cx="6597352" cy="314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C05-F01E-4756-8EFF-C25A592593AF}" type="slidenum">
              <a:rPr lang="sk-SK" smtClean="0"/>
              <a:t>9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ÚČASŤ SR V HE – PROJEKTY 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592851" y="1947331"/>
            <a:ext cx="6408712" cy="4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500" b="1" dirty="0"/>
              <a:t>Graf 6: Účasť SR v projektoch v programe HE - porovnanie (EÚ27)  </a:t>
            </a:r>
          </a:p>
          <a:p>
            <a:pPr marL="0" indent="0">
              <a:buNone/>
            </a:pPr>
            <a:r>
              <a:rPr lang="sk-SK" sz="1400" b="1" dirty="0"/>
              <a:t>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21ACED9-914B-45CE-BF1C-AC19FCCD62B0}"/>
              </a:ext>
            </a:extLst>
          </p:cNvPr>
          <p:cNvSpPr txBox="1"/>
          <p:nvPr/>
        </p:nvSpPr>
        <p:spPr>
          <a:xfrm>
            <a:off x="4860032" y="5512990"/>
            <a:ext cx="2700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Zdroj: EK, Horizon Dashboard, 16.1.2026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277E28-0516-9F02-DBE0-C0A60A523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56337"/>
              </p:ext>
            </p:extLst>
          </p:nvPr>
        </p:nvGraphicFramePr>
        <p:xfrm>
          <a:off x="592850" y="2428886"/>
          <a:ext cx="7363525" cy="258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143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6f66632ac2b484ff6f691149f28ee1c8c1c3ea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16365</TotalTime>
  <Words>587</Words>
  <Application>Microsoft Office PowerPoint</Application>
  <PresentationFormat>On-screen Show (4:3)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Motív Office</vt:lpstr>
      <vt:lpstr>PowerPoint Presentation</vt:lpstr>
      <vt:lpstr>HORIZONT EURÓPA - ŠTRUKTÚRA</vt:lpstr>
      <vt:lpstr>HORIZONT EURÓPA</vt:lpstr>
      <vt:lpstr>ZÁKLADNÉ HODNOTENIE ÚČASTI SR V HE</vt:lpstr>
      <vt:lpstr>ÚČASŤ SR V HE – PROJEKTOVÉ NÁVRHY</vt:lpstr>
      <vt:lpstr>ÚČASŤ SR V HE – PROJEKTOVÉ NÁVRHY</vt:lpstr>
      <vt:lpstr>ÚČASŤ SR V HE PODĽA OBLASTÍ – PROJEKTOVÉ NÁVRHY</vt:lpstr>
      <vt:lpstr>ÚČASŤ SR V HE – PROJEKTOVÉ NÁVRHY </vt:lpstr>
      <vt:lpstr>ÚČASŤ SR V HE – PROJEKTY </vt:lpstr>
      <vt:lpstr>ÚČASŤ SR V HE – PROJEKTY </vt:lpstr>
      <vt:lpstr>ÚČASŤ SR V HE – PROJEKTY</vt:lpstr>
      <vt:lpstr>ZHRNUTIE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Rudolf.Pastor@cvtisr.sk</dc:creator>
  <cp:lastModifiedBy>Pastor Rudolf</cp:lastModifiedBy>
  <cp:revision>1510</cp:revision>
  <dcterms:created xsi:type="dcterms:W3CDTF">2017-02-02T13:20:56Z</dcterms:created>
  <dcterms:modified xsi:type="dcterms:W3CDTF">2026-01-16T10:44:08Z</dcterms:modified>
</cp:coreProperties>
</file>