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182"/>
    <a:srgbClr val="04A6B0"/>
    <a:srgbClr val="035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9CDB3A-00B1-4567-BA05-84394C1E4DF3}" v="4" dt="2026-01-28T16:11:22.0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34" autoAdjust="0"/>
    <p:restoredTop sz="94720"/>
  </p:normalViewPr>
  <p:slideViewPr>
    <p:cSldViewPr snapToGrid="0">
      <p:cViewPr varScale="1">
        <p:scale>
          <a:sx n="70" d="100"/>
          <a:sy n="70" d="100"/>
        </p:scale>
        <p:origin x="1085"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gadish Rao Raghavendra" userId="566fef3bd95b9890" providerId="LiveId" clId="{01B23F5C-D6F2-47B2-A950-E8A8549AB759}"/>
    <pc:docChg chg="custSel modSld">
      <pc:chgData name="Jagadish Rao Raghavendra" userId="566fef3bd95b9890" providerId="LiveId" clId="{01B23F5C-D6F2-47B2-A950-E8A8549AB759}" dt="2026-01-28T16:11:22.074" v="617"/>
      <pc:docMkLst>
        <pc:docMk/>
      </pc:docMkLst>
      <pc:sldChg chg="addSp delSp modSp mod delAnim modAnim">
        <pc:chgData name="Jagadish Rao Raghavendra" userId="566fef3bd95b9890" providerId="LiveId" clId="{01B23F5C-D6F2-47B2-A950-E8A8549AB759}" dt="2026-01-28T16:11:22.074" v="617"/>
        <pc:sldMkLst>
          <pc:docMk/>
          <pc:sldMk cId="1351304416" sldId="256"/>
        </pc:sldMkLst>
        <pc:graphicFrameChg chg="mod modGraphic">
          <ac:chgData name="Jagadish Rao Raghavendra" userId="566fef3bd95b9890" providerId="LiveId" clId="{01B23F5C-D6F2-47B2-A950-E8A8549AB759}" dt="2026-01-28T16:05:26.428" v="614" actId="207"/>
          <ac:graphicFrameMkLst>
            <pc:docMk/>
            <pc:sldMk cId="1351304416" sldId="256"/>
            <ac:graphicFrameMk id="4" creationId="{81CF4A67-D474-4716-B035-E5618BB5C3FC}"/>
          </ac:graphicFrameMkLst>
        </pc:graphicFrameChg>
        <pc:picChg chg="add del mod">
          <ac:chgData name="Jagadish Rao Raghavendra" userId="566fef3bd95b9890" providerId="LiveId" clId="{01B23F5C-D6F2-47B2-A950-E8A8549AB759}" dt="2026-01-28T16:11:19.527" v="616" actId="478"/>
          <ac:picMkLst>
            <pc:docMk/>
            <pc:sldMk cId="1351304416" sldId="256"/>
            <ac:picMk id="2" creationId="{8FDBAB74-9412-04B5-04DE-A2F18240A532}"/>
          </ac:picMkLst>
        </pc:picChg>
        <pc:picChg chg="add mod">
          <ac:chgData name="Jagadish Rao Raghavendra" userId="566fef3bd95b9890" providerId="LiveId" clId="{01B23F5C-D6F2-47B2-A950-E8A8549AB759}" dt="2026-01-28T16:11:22.074" v="617"/>
          <ac:picMkLst>
            <pc:docMk/>
            <pc:sldMk cId="1351304416" sldId="256"/>
            <ac:picMk id="3" creationId="{37A728B5-2C34-3C08-F8DF-2300F77CE24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3E4D44-D247-4128-95DE-9BC7EE103A8C}" type="datetimeFigureOut">
              <a:rPr lang="en-GB" smtClean="0"/>
              <a:t>28/01/2026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67E4D4-37C3-42A6-BB89-A5CA78843216}" type="slidenum">
              <a:rPr lang="en-GB" smtClean="0"/>
              <a:t>‹#›</a:t>
            </a:fld>
            <a:endParaRPr lang="en-GB"/>
          </a:p>
        </p:txBody>
      </p:sp>
    </p:spTree>
    <p:extLst>
      <p:ext uri="{BB962C8B-B14F-4D97-AF65-F5344CB8AC3E}">
        <p14:creationId xmlns:p14="http://schemas.microsoft.com/office/powerpoint/2010/main" val="2356792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Replace </a:t>
            </a:r>
            <a:r>
              <a:rPr lang="en-GB"/>
              <a:t>the italics </a:t>
            </a:r>
            <a:r>
              <a:rPr lang="en-GB" dirty="0"/>
              <a:t>with your input</a:t>
            </a:r>
          </a:p>
        </p:txBody>
      </p:sp>
      <p:sp>
        <p:nvSpPr>
          <p:cNvPr id="4" name="Slide Number Placeholder 3"/>
          <p:cNvSpPr>
            <a:spLocks noGrp="1"/>
          </p:cNvSpPr>
          <p:nvPr>
            <p:ph type="sldNum" sz="quarter" idx="5"/>
          </p:nvPr>
        </p:nvSpPr>
        <p:spPr/>
        <p:txBody>
          <a:bodyPr/>
          <a:lstStyle/>
          <a:p>
            <a:fld id="{9167E4D4-37C3-42A6-BB89-A5CA78843216}" type="slidenum">
              <a:rPr lang="en-GB" smtClean="0"/>
              <a:t>1</a:t>
            </a:fld>
            <a:endParaRPr lang="en-GB"/>
          </a:p>
        </p:txBody>
      </p:sp>
    </p:spTree>
    <p:extLst>
      <p:ext uri="{BB962C8B-B14F-4D97-AF65-F5344CB8AC3E}">
        <p14:creationId xmlns:p14="http://schemas.microsoft.com/office/powerpoint/2010/main" val="3217336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B60FE-03AF-4C39-B82C-E1B2949809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F677E3D-853D-4EB3-93C3-F0B0524F69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029993A-A3E1-4793-B51F-115A8971E968}"/>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AF1F2212-8866-4A49-8119-74DDF71756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A7DD62-8FF3-4F86-8A74-E5C86EC4EE7C}"/>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2958783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147C4-DF4E-4024-A51F-7CC3A8E6A84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03BBE2-2F95-444C-AC85-0A2F90F783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286402-11FC-4EED-92E3-87CFD2FDB2AC}"/>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D8F1DCAD-A404-4082-AC96-1D210E99D4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051897-547E-4C30-9398-107289CA684E}"/>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653250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D80D2F-3F41-4A13-858B-513FF2DA08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4A06F1-B6FF-46E1-A68B-850B9A4E7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D4264D-947A-4A0B-B256-083C4A17361F}"/>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9F9A572A-C847-4EEC-990D-41C755872A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7CC963-5AFD-45D8-8857-2F109B1D4247}"/>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24622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C59C0-587E-4E9C-86BA-0C7F1E2B14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EA47A8-A792-496E-954C-41D9B81D1D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5BBC02-4A1F-4D1A-9461-78250FF53AC2}"/>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DE60E4FE-467A-4681-A739-C202FB0D16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A64FF3-E63C-4FDC-865B-E10A2A424CD9}"/>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351124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6C9C1-94D5-4F36-81B9-34A9442C53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37E164-0157-4273-A37B-B62DEFB05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05FD50-2542-461F-B7A3-E17438F7FD0A}"/>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145B7A90-9EED-4080-9FEC-6F0DCF74AE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755F4D-2214-4AB9-80D2-1CDB759E686B}"/>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483275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51B54-71DF-4751-86BF-8B1C29CA6F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1DB3D0-954D-4CB3-B2CD-E0AD647AB2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AAD76A-EE86-4D10-A13D-E3CB5C97DF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FE24384-E084-422E-A5C3-513B8DB67FE4}"/>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6" name="Footer Placeholder 5">
            <a:extLst>
              <a:ext uri="{FF2B5EF4-FFF2-40B4-BE49-F238E27FC236}">
                <a16:creationId xmlns:a16="http://schemas.microsoft.com/office/drawing/2014/main" id="{A993AF16-7E31-4044-9760-1D70731562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32033B-B0FE-4959-8D0F-DEF682A990B5}"/>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647602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1B43D-6E73-4A78-8099-53D490D7FD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202D6E-8B60-4864-94A3-C73969B3D0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3A8921-0C3B-4FF9-A20B-CD6F7E7125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83DB05F-C1FE-4B16-9B8E-21B99A7736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CAE71B-9AAB-496B-B49C-CF90376970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FF768E-D67E-4DB3-A31A-510037769C8D}"/>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8" name="Footer Placeholder 7">
            <a:extLst>
              <a:ext uri="{FF2B5EF4-FFF2-40B4-BE49-F238E27FC236}">
                <a16:creationId xmlns:a16="http://schemas.microsoft.com/office/drawing/2014/main" id="{E902D1E5-9AA0-4E67-B4D9-07DA09347A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6E03FAB-9299-4494-A4B2-E82F60971790}"/>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25535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6331F-403A-42AF-B968-13F4A8F67D8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6E649C5-D2CA-48DC-B35C-75B6527C8749}"/>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4" name="Footer Placeholder 3">
            <a:extLst>
              <a:ext uri="{FF2B5EF4-FFF2-40B4-BE49-F238E27FC236}">
                <a16:creationId xmlns:a16="http://schemas.microsoft.com/office/drawing/2014/main" id="{9F4D13F0-70D0-4974-BF96-C8CE9BFF593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A97BF8-FD08-4A46-AB61-2AA75793722C}"/>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62775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A95257-4216-4EAF-8B67-A795806E8498}"/>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3" name="Footer Placeholder 2">
            <a:extLst>
              <a:ext uri="{FF2B5EF4-FFF2-40B4-BE49-F238E27FC236}">
                <a16:creationId xmlns:a16="http://schemas.microsoft.com/office/drawing/2014/main" id="{2B21E71F-6DB0-424E-BA6B-0247084466B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B0FFC2-8AEB-4F52-B947-C96BA80AA5FB}"/>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89298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B4D36-7E65-490E-AD4C-547A540F0F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FF6DA52-EBC0-4BEE-BE90-92F5D53C27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0CAF79-4CC2-4109-8681-38D399893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D76A7A-8CB9-4FAA-BB67-2BF1D8411B2D}"/>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6" name="Footer Placeholder 5">
            <a:extLst>
              <a:ext uri="{FF2B5EF4-FFF2-40B4-BE49-F238E27FC236}">
                <a16:creationId xmlns:a16="http://schemas.microsoft.com/office/drawing/2014/main" id="{4E271A28-238D-464E-A7B8-642F839BD9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C973BC-0CC0-434F-B9A0-1F3D1C7B461B}"/>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405179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92949-8005-4F5A-89E1-71B2E1C024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D685321-CDC9-48BA-94FF-2F6AD0A339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156236A-6F65-4B49-97FD-A464DFCA80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7747D0-723A-401C-BD8C-C974A6B67DB5}"/>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6" name="Footer Placeholder 5">
            <a:extLst>
              <a:ext uri="{FF2B5EF4-FFF2-40B4-BE49-F238E27FC236}">
                <a16:creationId xmlns:a16="http://schemas.microsoft.com/office/drawing/2014/main" id="{B5551152-A82A-4E0F-9108-BC2148A475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DCA1F5-CE5C-4827-883D-71653A567203}"/>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63022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F95946-B2DB-45BB-98C2-308F3957D3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B6059E-2573-4FCD-8673-812691D01A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7F3C99-DE47-4BA8-8830-4B657FD190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0C4334DD-1A92-452A-BD7F-0B22149FBA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AE5DCD8-B967-4182-B784-C689A2845B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B85F22-C05C-4A97-A385-F0767A9FA224}" type="slidenum">
              <a:rPr lang="en-GB" smtClean="0"/>
              <a:t>‹#›</a:t>
            </a:fld>
            <a:endParaRPr lang="en-GB"/>
          </a:p>
        </p:txBody>
      </p:sp>
    </p:spTree>
    <p:extLst>
      <p:ext uri="{BB962C8B-B14F-4D97-AF65-F5344CB8AC3E}">
        <p14:creationId xmlns:p14="http://schemas.microsoft.com/office/powerpoint/2010/main" val="668901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rrao@propelandpower.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ec.europa.eu/info/funding-tenders/opportunities/portal/screen/opportunities/calls-for-proposals?callIdentifier=HORIZON-CL5-2026-06-Two-St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1CF4A67-D474-4716-B035-E5618BB5C3FC}"/>
              </a:ext>
            </a:extLst>
          </p:cNvPr>
          <p:cNvGraphicFramePr>
            <a:graphicFrameLocks noGrp="1"/>
          </p:cNvGraphicFramePr>
          <p:nvPr>
            <p:extLst>
              <p:ext uri="{D42A27DB-BD31-4B8C-83A1-F6EECF244321}">
                <p14:modId xmlns:p14="http://schemas.microsoft.com/office/powerpoint/2010/main" val="202273000"/>
              </p:ext>
            </p:extLst>
          </p:nvPr>
        </p:nvGraphicFramePr>
        <p:xfrm>
          <a:off x="224119" y="701460"/>
          <a:ext cx="11591363" cy="6028854"/>
        </p:xfrm>
        <a:graphic>
          <a:graphicData uri="http://schemas.openxmlformats.org/drawingml/2006/table">
            <a:tbl>
              <a:tblPr firstRow="1" bandRow="1">
                <a:tableStyleId>{5C22544A-7EE6-4342-B048-85BDC9FD1C3A}</a:tableStyleId>
              </a:tblPr>
              <a:tblGrid>
                <a:gridCol w="8132481">
                  <a:extLst>
                    <a:ext uri="{9D8B030D-6E8A-4147-A177-3AD203B41FA5}">
                      <a16:colId xmlns:a16="http://schemas.microsoft.com/office/drawing/2014/main" val="2146584026"/>
                    </a:ext>
                  </a:extLst>
                </a:gridCol>
                <a:gridCol w="3458882">
                  <a:extLst>
                    <a:ext uri="{9D8B030D-6E8A-4147-A177-3AD203B41FA5}">
                      <a16:colId xmlns:a16="http://schemas.microsoft.com/office/drawing/2014/main" val="390263335"/>
                    </a:ext>
                  </a:extLst>
                </a:gridCol>
              </a:tblGrid>
              <a:tr h="3331921">
                <a:tc>
                  <a:txBody>
                    <a:bodyPr/>
                    <a:lstStyle/>
                    <a:p>
                      <a:r>
                        <a:rPr lang="en-GB" sz="1400" b="1" dirty="0">
                          <a:solidFill>
                            <a:srgbClr val="006182"/>
                          </a:solidFill>
                        </a:rPr>
                        <a:t>Proposed Approach</a:t>
                      </a:r>
                      <a:endParaRPr lang="en-GB" sz="1400" b="1" dirty="0">
                        <a:solidFill>
                          <a:schemeClr val="tx1"/>
                        </a:solidFill>
                      </a:endParaRPr>
                    </a:p>
                    <a:p>
                      <a:r>
                        <a:rPr lang="en-US" sz="1400" b="1" dirty="0">
                          <a:solidFill>
                            <a:schemeClr val="tx1"/>
                          </a:solidFill>
                        </a:rPr>
                        <a:t>Our solution:</a:t>
                      </a:r>
                      <a:r>
                        <a:rPr lang="en-US" sz="1400" dirty="0">
                          <a:solidFill>
                            <a:schemeClr val="tx1"/>
                          </a:solidFill>
                        </a:rPr>
                        <a:t> </a:t>
                      </a:r>
                      <a:r>
                        <a:rPr lang="en-US" sz="1200" b="0" dirty="0">
                          <a:solidFill>
                            <a:schemeClr val="tx1"/>
                          </a:solidFill>
                        </a:rPr>
                        <a:t>The P&amp;P total ZEWT solution is a dual-purpose, bladeless, marine-life-safe turbine that both generates onboard renewable electricity and provides propulsion for long-distance shipping. TRL 4 testing confirms propulsion efficiencies over 25% compared to propellers, while TRL 3 testing indicates the ability to embed turbines within a tubular structure in the hull of the ships to meet full onboard electricity demand. Furthermore, enhanced electricity generation can support Hydrogen production for potential use as hybrid e-Fuels. For cruise ships, this combined solution could reduce GHG emissions by up to 75% compared to the 2008 baseline.  Other forms of long-distance shipping would likely see an emissions savings of between 10%-15%.</a:t>
                      </a:r>
                    </a:p>
                    <a:p>
                      <a:endParaRPr lang="en-US" sz="1200" b="0" dirty="0">
                        <a:solidFill>
                          <a:srgbClr val="FF0000"/>
                        </a:solidFill>
                      </a:endParaRPr>
                    </a:p>
                    <a:p>
                      <a:r>
                        <a:rPr lang="en-US" sz="1200" dirty="0">
                          <a:solidFill>
                            <a:schemeClr val="tx1"/>
                          </a:solidFill>
                        </a:rPr>
                        <a:t>The TOTAL-ZEWT project </a:t>
                      </a:r>
                      <a:r>
                        <a:rPr lang="en-US" sz="1200" b="0" dirty="0">
                          <a:solidFill>
                            <a:schemeClr val="tx1"/>
                          </a:solidFill>
                        </a:rPr>
                        <a:t>will pilot the generation capability of embedded turbines (TRL 5) on cruise ships and further validate and prepare the propulsion system for commercial deployment. Results will be modelled and applied across a wide range of vessel types.</a:t>
                      </a:r>
                    </a:p>
                    <a:p>
                      <a:r>
                        <a:rPr lang="en-US" sz="1400" b="0" dirty="0">
                          <a:solidFill>
                            <a:schemeClr val="tx1"/>
                          </a:solidFill>
                        </a:rPr>
                        <a:t>This work is enabled by </a:t>
                      </a:r>
                      <a:r>
                        <a:rPr lang="en-US" sz="1400" dirty="0">
                          <a:solidFill>
                            <a:schemeClr val="tx1"/>
                          </a:solidFill>
                        </a:rPr>
                        <a:t>strong commercial interest</a:t>
                      </a:r>
                      <a:r>
                        <a:rPr lang="en-US" sz="1200" b="0" dirty="0">
                          <a:solidFill>
                            <a:schemeClr val="tx1"/>
                          </a:solidFill>
                        </a:rPr>
                        <a:t> from a major cruise ship operator (TUI), where roughly 50% of emissions come from onboard electricity use. TUI  has invested heavily in fuel cells and now seeks renewable onboard generation for electricity use and hydrogen production to further reduce emissions. To this end, they have engaged the innovative turbine developer Propel and Power and are supporting engagement with Naval Architects, Ship Builders and ship designers to deliver the pilot. In parallel, grant funding will advance the propulsion system to full maturity, delivering a holistic ZEWT solution by the end of the project.</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u="none" dirty="0">
                        <a:solidFill>
                          <a:srgbClr val="04A6B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u="none" dirty="0">
                          <a:solidFill>
                            <a:srgbClr val="04A6B0"/>
                          </a:solidFill>
                        </a:rPr>
                        <a:t>Organisational Capabilities: </a:t>
                      </a:r>
                      <a:r>
                        <a:rPr lang="en-GB" sz="1200" b="0" u="none" kern="1200" dirty="0">
                          <a:solidFill>
                            <a:schemeClr val="tx1"/>
                          </a:solidFill>
                          <a:effectLst/>
                          <a:latin typeface="+mn-lt"/>
                          <a:ea typeface="+mn-ea"/>
                          <a:cs typeface="+mn-cs"/>
                        </a:rPr>
                        <a:t>The company is a startup with capabilities in the d</a:t>
                      </a:r>
                      <a:r>
                        <a:rPr lang="en-GB" sz="1200" b="0" kern="1200" dirty="0">
                          <a:solidFill>
                            <a:schemeClr val="tx1"/>
                          </a:solidFill>
                          <a:effectLst/>
                          <a:latin typeface="+mn-lt"/>
                          <a:ea typeface="+mn-ea"/>
                          <a:cs typeface="+mn-cs"/>
                        </a:rPr>
                        <a:t>evelopment of </a:t>
                      </a:r>
                      <a:r>
                        <a:rPr lang="en-GB" sz="1200" b="1" kern="1200" dirty="0">
                          <a:solidFill>
                            <a:schemeClr val="tx1"/>
                          </a:solidFill>
                          <a:effectLst/>
                          <a:latin typeface="+mn-lt"/>
                          <a:ea typeface="+mn-ea"/>
                          <a:cs typeface="+mn-cs"/>
                        </a:rPr>
                        <a:t>highly efficient bladeless turbines for both generation and propulsion services</a:t>
                      </a:r>
                      <a:r>
                        <a:rPr lang="en-GB" sz="1200" b="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Ongoing engagement </a:t>
                      </a:r>
                      <a:r>
                        <a:rPr lang="en-GB" sz="1200" b="0" kern="1200" dirty="0">
                          <a:solidFill>
                            <a:schemeClr val="tx1"/>
                          </a:solidFill>
                          <a:effectLst/>
                          <a:latin typeface="+mn-lt"/>
                          <a:ea typeface="+mn-ea"/>
                          <a:cs typeface="+mn-cs"/>
                        </a:rPr>
                        <a:t>with the TUI Cruises</a:t>
                      </a:r>
                      <a:endParaRPr lang="en-US" sz="1800" b="1" kern="1200" dirty="0">
                        <a:solidFill>
                          <a:schemeClr val="lt1"/>
                        </a:solidFill>
                        <a:effectLst/>
                        <a:latin typeface="+mn-lt"/>
                        <a:ea typeface="+mn-ea"/>
                        <a:cs typeface="+mn-cs"/>
                      </a:endParaRPr>
                    </a:p>
                    <a:p>
                      <a:endParaRPr lang="en-GB" sz="1400" b="1" u="sng" dirty="0">
                        <a:solidFill>
                          <a:schemeClr val="tx1"/>
                        </a:solidFill>
                      </a:endParaRPr>
                    </a:p>
                    <a:p>
                      <a:r>
                        <a:rPr lang="en-GB" sz="1400" b="1" i="0" u="none" dirty="0">
                          <a:solidFill>
                            <a:srgbClr val="04A6B0"/>
                          </a:solidFill>
                        </a:rPr>
                        <a:t>Partner Type: </a:t>
                      </a:r>
                      <a:r>
                        <a:rPr lang="en-GB" sz="1400" b="0" i="0" dirty="0">
                          <a:solidFill>
                            <a:schemeClr val="tx1"/>
                          </a:solidFill>
                        </a:rPr>
                        <a:t>SME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effectLst/>
                          <a:latin typeface="+mn-lt"/>
                          <a:ea typeface="+mn-ea"/>
                          <a:cs typeface="+mn-cs"/>
                        </a:rPr>
                        <a:t>Partnership sought: Project Lead/Coordinator with expertise and focus in Maritime Decarbonisation, Deployment onboard ships, Testing, Integration with Ship Electrical systems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effectLst/>
                          <a:latin typeface="+mn-lt"/>
                          <a:ea typeface="+mn-ea"/>
                          <a:cs typeface="+mn-cs"/>
                        </a:rPr>
                        <a:t>Others: RISE, MARIN, CMMI</a:t>
                      </a:r>
                    </a:p>
                    <a:p>
                      <a:endParaRPr lang="en-GB" sz="1400" b="0" i="0" dirty="0">
                        <a:solidFill>
                          <a:schemeClr val="tx1"/>
                        </a:solidFill>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4339605"/>
                  </a:ext>
                </a:extLst>
              </a:tr>
              <a:tr h="2462694">
                <a:tc>
                  <a:txBody>
                    <a:bodyPr/>
                    <a:lstStyle/>
                    <a:p>
                      <a:r>
                        <a:rPr lang="en-GB" sz="1400" b="1" u="none" dirty="0">
                          <a:solidFill>
                            <a:srgbClr val="04A6B0"/>
                          </a:solidFill>
                        </a:rPr>
                        <a:t>Experience: </a:t>
                      </a:r>
                      <a:r>
                        <a:rPr lang="en-GB" sz="1200" b="0" i="0" kern="1200" dirty="0">
                          <a:solidFill>
                            <a:schemeClr val="dk1"/>
                          </a:solidFill>
                          <a:effectLst/>
                          <a:latin typeface="+mn-lt"/>
                          <a:ea typeface="+mn-ea"/>
                          <a:cs typeface="+mn-cs"/>
                        </a:rPr>
                        <a:t>Turbine system provides </a:t>
                      </a:r>
                      <a:r>
                        <a:rPr lang="en-GB" sz="1200" b="1" i="0" kern="1200" dirty="0">
                          <a:solidFill>
                            <a:schemeClr val="dk1"/>
                          </a:solidFill>
                          <a:effectLst/>
                          <a:latin typeface="+mn-lt"/>
                          <a:ea typeface="+mn-ea"/>
                          <a:cs typeface="+mn-cs"/>
                        </a:rPr>
                        <a:t>predictable renewable energy</a:t>
                      </a:r>
                      <a:r>
                        <a:rPr lang="en-GB" sz="1200" b="0" i="0" kern="1200" dirty="0">
                          <a:solidFill>
                            <a:schemeClr val="dk1"/>
                          </a:solidFill>
                          <a:effectLst/>
                          <a:latin typeface="+mn-lt"/>
                          <a:ea typeface="+mn-ea"/>
                          <a:cs typeface="+mn-cs"/>
                        </a:rPr>
                        <a:t> for ship propulsion, onboard electricity generation, Power for </a:t>
                      </a:r>
                      <a:r>
                        <a:rPr lang="en-GB" sz="1200" b="0" i="0" kern="1200" dirty="0" err="1">
                          <a:solidFill>
                            <a:schemeClr val="dk1"/>
                          </a:solidFill>
                          <a:effectLst/>
                          <a:latin typeface="+mn-lt"/>
                          <a:ea typeface="+mn-ea"/>
                          <a:cs typeface="+mn-cs"/>
                        </a:rPr>
                        <a:t>eFuels</a:t>
                      </a:r>
                      <a:r>
                        <a:rPr lang="en-GB" sz="1200" b="0" i="0" kern="1200" dirty="0">
                          <a:solidFill>
                            <a:schemeClr val="dk1"/>
                          </a:solidFill>
                          <a:effectLst/>
                          <a:latin typeface="+mn-lt"/>
                          <a:ea typeface="+mn-ea"/>
                          <a:cs typeface="+mn-cs"/>
                        </a:rPr>
                        <a:t>, terminal equipment electrification, and hinterland connectivity — reducing reliance on fossil-based grid imports and diesel generators. </a:t>
                      </a:r>
                      <a:r>
                        <a:rPr lang="en-GB" sz="1200" b="0" i="0" kern="1200" dirty="0">
                          <a:solidFill>
                            <a:schemeClr val="tx1"/>
                          </a:solidFill>
                          <a:effectLst/>
                          <a:latin typeface="+mn-lt"/>
                          <a:ea typeface="+mn-ea"/>
                          <a:cs typeface="+mn-cs"/>
                        </a:rPr>
                        <a:t>The turbines are currently at TRL 3 for propulsion and 5 for generation. </a:t>
                      </a:r>
                    </a:p>
                    <a:p>
                      <a:endParaRPr lang="en-GB" sz="1200" b="0" i="0" kern="1200" dirty="0">
                        <a:solidFill>
                          <a:schemeClr val="dk1"/>
                        </a:solidFill>
                        <a:effectLst/>
                        <a:latin typeface="+mn-lt"/>
                        <a:ea typeface="+mn-ea"/>
                        <a:cs typeface="+mn-cs"/>
                      </a:endParaRPr>
                    </a:p>
                    <a:p>
                      <a:r>
                        <a:rPr lang="en-GB" sz="1200" b="1" i="0" u="none" kern="1200" dirty="0">
                          <a:solidFill>
                            <a:srgbClr val="04A6B0"/>
                          </a:solidFill>
                          <a:effectLst/>
                          <a:latin typeface="+mn-lt"/>
                          <a:ea typeface="+mn-ea"/>
                          <a:cs typeface="+mn-cs"/>
                        </a:rPr>
                        <a:t>Partners we can engage: </a:t>
                      </a:r>
                    </a:p>
                    <a:p>
                      <a:pPr lvl="0"/>
                      <a:r>
                        <a:rPr lang="en-US" sz="1200" b="1" kern="1200" dirty="0">
                          <a:solidFill>
                            <a:schemeClr val="dk1"/>
                          </a:solidFill>
                          <a:effectLst/>
                          <a:latin typeface="+mn-lt"/>
                          <a:ea typeface="+mn-ea"/>
                          <a:cs typeface="+mn-cs"/>
                        </a:rPr>
                        <a:t>Commercial Partner</a:t>
                      </a:r>
                      <a:r>
                        <a:rPr lang="en-US" sz="1200" kern="1200" dirty="0">
                          <a:solidFill>
                            <a:schemeClr val="dk1"/>
                          </a:solidFill>
                          <a:effectLst/>
                          <a:latin typeface="+mn-lt"/>
                          <a:ea typeface="+mn-ea"/>
                          <a:cs typeface="+mn-cs"/>
                        </a:rPr>
                        <a:t>: TUI Cruises </a:t>
                      </a:r>
                    </a:p>
                    <a:p>
                      <a:pPr lvl="0"/>
                      <a:r>
                        <a:rPr lang="en-US" sz="1200" b="1" kern="1200" dirty="0">
                          <a:solidFill>
                            <a:schemeClr val="dk1"/>
                          </a:solidFill>
                          <a:effectLst/>
                          <a:latin typeface="+mn-lt"/>
                          <a:ea typeface="+mn-ea"/>
                          <a:cs typeface="+mn-cs"/>
                        </a:rPr>
                        <a:t>Technical Coordinator: </a:t>
                      </a:r>
                      <a:r>
                        <a:rPr lang="en-US" sz="1200" kern="1200" dirty="0">
                          <a:solidFill>
                            <a:schemeClr val="dk1"/>
                          </a:solidFill>
                          <a:effectLst/>
                          <a:latin typeface="+mn-lt"/>
                          <a:ea typeface="+mn-ea"/>
                          <a:cs typeface="+mn-cs"/>
                        </a:rPr>
                        <a:t>Jura Advisory Services</a:t>
                      </a:r>
                      <a:r>
                        <a:rPr lang="en-US" sz="1200" b="1" kern="1200" dirty="0">
                          <a:solidFill>
                            <a:schemeClr val="dk1"/>
                          </a:solidFill>
                          <a:effectLst/>
                          <a:latin typeface="+mn-lt"/>
                          <a:ea typeface="+mn-ea"/>
                          <a:cs typeface="+mn-cs"/>
                        </a:rPr>
                        <a:t> </a:t>
                      </a:r>
                      <a:endParaRPr lang="en-US" sz="1200" kern="1200" dirty="0">
                        <a:solidFill>
                          <a:schemeClr val="dk1"/>
                        </a:solidFill>
                        <a:effectLst/>
                        <a:latin typeface="+mn-lt"/>
                        <a:ea typeface="+mn-ea"/>
                        <a:cs typeface="+mn-cs"/>
                      </a:endParaRPr>
                    </a:p>
                    <a:p>
                      <a:pPr lvl="0"/>
                      <a:r>
                        <a:rPr lang="en-US" sz="1200" b="1" kern="1200" dirty="0">
                          <a:solidFill>
                            <a:schemeClr val="dk1"/>
                          </a:solidFill>
                          <a:effectLst/>
                          <a:latin typeface="+mn-lt"/>
                          <a:ea typeface="+mn-ea"/>
                          <a:cs typeface="+mn-cs"/>
                        </a:rPr>
                        <a:t>Ship builder and Naval Architect:</a:t>
                      </a:r>
                      <a:r>
                        <a:rPr lang="en-US" sz="1200" kern="1200" dirty="0">
                          <a:solidFill>
                            <a:schemeClr val="dk1"/>
                          </a:solidFill>
                          <a:effectLst/>
                          <a:latin typeface="+mn-lt"/>
                          <a:ea typeface="+mn-ea"/>
                          <a:cs typeface="+mn-cs"/>
                        </a:rPr>
                        <a:t> Fincantieri (Being approached)</a:t>
                      </a:r>
                    </a:p>
                    <a:p>
                      <a:pPr lvl="0"/>
                      <a:r>
                        <a:rPr lang="en-US" sz="1200" b="1" kern="1200" dirty="0">
                          <a:solidFill>
                            <a:schemeClr val="dk1"/>
                          </a:solidFill>
                          <a:effectLst/>
                          <a:latin typeface="+mn-lt"/>
                          <a:ea typeface="+mn-ea"/>
                          <a:cs typeface="+mn-cs"/>
                        </a:rPr>
                        <a:t>Gearbox and Generators: </a:t>
                      </a:r>
                      <a:r>
                        <a:rPr lang="en-US" sz="1200" kern="1200" dirty="0">
                          <a:solidFill>
                            <a:schemeClr val="dk1"/>
                          </a:solidFill>
                          <a:effectLst/>
                          <a:latin typeface="+mn-lt"/>
                          <a:ea typeface="+mn-ea"/>
                          <a:cs typeface="+mn-cs"/>
                        </a:rPr>
                        <a:t>involution Technologies</a:t>
                      </a:r>
                    </a:p>
                    <a:p>
                      <a:pPr lvl="0"/>
                      <a:r>
                        <a:rPr lang="en-US" sz="1200" b="1" kern="1200" dirty="0">
                          <a:solidFill>
                            <a:schemeClr val="dk1"/>
                          </a:solidFill>
                          <a:effectLst/>
                          <a:latin typeface="+mn-lt"/>
                          <a:ea typeface="+mn-ea"/>
                          <a:cs typeface="+mn-cs"/>
                        </a:rPr>
                        <a:t>AI based monitoring</a:t>
                      </a:r>
                      <a:r>
                        <a:rPr lang="en-US" sz="1200" kern="1200" dirty="0">
                          <a:solidFill>
                            <a:schemeClr val="dk1"/>
                          </a:solidFill>
                          <a:effectLst/>
                          <a:latin typeface="+mn-lt"/>
                          <a:ea typeface="+mn-ea"/>
                          <a:cs typeface="+mn-cs"/>
                        </a:rPr>
                        <a:t>: </a:t>
                      </a:r>
                      <a:r>
                        <a:rPr lang="en-US" sz="1200" kern="1200" dirty="0" err="1">
                          <a:solidFill>
                            <a:schemeClr val="dk1"/>
                          </a:solidFill>
                          <a:effectLst/>
                          <a:latin typeface="+mn-lt"/>
                          <a:ea typeface="+mn-ea"/>
                          <a:cs typeface="+mn-cs"/>
                        </a:rPr>
                        <a:t>EcoDetect</a:t>
                      </a:r>
                      <a:endParaRPr lang="en-US"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Other key partners will be brought in by TUI Cruises but are welcome to apply independently as well</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1400" b="1" dirty="0">
                          <a:solidFill>
                            <a:srgbClr val="04A6B0"/>
                          </a:solidFill>
                        </a:rPr>
                        <a:t>Administrative Information</a:t>
                      </a:r>
                      <a:endParaRPr lang="en-GB" sz="1400" b="0" dirty="0">
                        <a:solidFill>
                          <a:srgbClr val="04A6B0"/>
                        </a:solidFill>
                      </a:endParaRPr>
                    </a:p>
                    <a:p>
                      <a:r>
                        <a:rPr lang="en-GB" sz="1400" b="1" i="0" dirty="0"/>
                        <a:t>Role: </a:t>
                      </a:r>
                      <a:r>
                        <a:rPr lang="en-GB" sz="1400" i="0" dirty="0"/>
                        <a:t>Partner</a:t>
                      </a:r>
                      <a:r>
                        <a:rPr lang="en-GB" sz="1400" i="1" dirty="0"/>
                        <a:t> </a:t>
                      </a:r>
                    </a:p>
                    <a:p>
                      <a:r>
                        <a:rPr lang="en-GB" sz="1400" b="1" i="0" dirty="0"/>
                        <a:t>Contact details: </a:t>
                      </a:r>
                    </a:p>
                    <a:p>
                      <a:r>
                        <a:rPr lang="en-US" sz="1200" b="0" i="0" kern="1200" dirty="0">
                          <a:solidFill>
                            <a:schemeClr val="dk1"/>
                          </a:solidFill>
                          <a:effectLst/>
                          <a:latin typeface="+mn-lt"/>
                          <a:ea typeface="+mn-ea"/>
                          <a:cs typeface="+mn-cs"/>
                        </a:rPr>
                        <a:t>Jagadish Rao Raghavendra, FT NED Dipl.</a:t>
                      </a:r>
                      <a:r>
                        <a:rPr lang="en-GB" sz="1200" i="1" dirty="0"/>
                        <a:t> </a:t>
                      </a:r>
                    </a:p>
                    <a:p>
                      <a:r>
                        <a:rPr lang="en-GB" sz="1200" i="1" dirty="0">
                          <a:hlinkClick r:id="rId3"/>
                        </a:rPr>
                        <a:t>jrrao@propelandpower.com</a:t>
                      </a:r>
                      <a:r>
                        <a:rPr lang="en-GB" sz="1200" i="1" dirty="0"/>
                        <a:t> </a:t>
                      </a:r>
                    </a:p>
                    <a:p>
                      <a:r>
                        <a:rPr lang="en-GB" sz="1200" i="1" dirty="0"/>
                        <a:t>+44 7921 462171</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dirty="0"/>
                        <a:t>Location: 482A, Warwick Road, Solihull, B91 1AG, UK</a:t>
                      </a:r>
                    </a:p>
                    <a:p>
                      <a:endParaRPr lang="en-GB" sz="1200" i="0" dirty="0"/>
                    </a:p>
                    <a:p>
                      <a:endParaRPr lang="en-GB" sz="1200" i="1" dirty="0">
                        <a:solidFill>
                          <a:srgbClr val="FF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2423689332"/>
                  </a:ext>
                </a:extLst>
              </a:tr>
            </a:tbl>
          </a:graphicData>
        </a:graphic>
      </p:graphicFrame>
      <p:sp>
        <p:nvSpPr>
          <p:cNvPr id="5" name="TextBox 4">
            <a:extLst>
              <a:ext uri="{FF2B5EF4-FFF2-40B4-BE49-F238E27FC236}">
                <a16:creationId xmlns:a16="http://schemas.microsoft.com/office/drawing/2014/main" id="{60D4C6AC-235C-419E-A486-70D07FF3A543}"/>
              </a:ext>
            </a:extLst>
          </p:cNvPr>
          <p:cNvSpPr txBox="1"/>
          <p:nvPr/>
        </p:nvSpPr>
        <p:spPr>
          <a:xfrm>
            <a:off x="224119" y="111107"/>
            <a:ext cx="9705092" cy="646331"/>
          </a:xfrm>
          <a:prstGeom prst="rect">
            <a:avLst/>
          </a:prstGeom>
          <a:noFill/>
        </p:spPr>
        <p:txBody>
          <a:bodyPr wrap="square" rtlCol="0">
            <a:spAutoFit/>
          </a:bodyPr>
          <a:lstStyle/>
          <a:p>
            <a:pPr fontAlgn="base"/>
            <a:r>
              <a:rPr lang="en-US" b="1" dirty="0">
                <a:solidFill>
                  <a:srgbClr val="035090"/>
                </a:solidFill>
                <a:hlinkClick r:id="rId4">
                  <a:extLst>
                    <a:ext uri="{A12FA001-AC4F-418D-AE19-62706E023703}">
                      <ahyp:hlinkClr xmlns:ahyp="http://schemas.microsoft.com/office/drawing/2018/hyperlinkcolor" val="tx"/>
                    </a:ext>
                  </a:extLst>
                </a:hlinkClick>
              </a:rPr>
              <a:t>MOBILITY (HORIZON-CL5-2026-06-Two-Stage)</a:t>
            </a:r>
            <a:r>
              <a:rPr lang="en-US" b="1" dirty="0">
                <a:solidFill>
                  <a:srgbClr val="035090"/>
                </a:solidFill>
              </a:rPr>
              <a:t> Disruptive Technologies and Innovative Concepts for Energy Saving Onboard of long-distance ships (ZEWT Partnership) </a:t>
            </a:r>
            <a:endParaRPr lang="en-GB" b="1" dirty="0">
              <a:solidFill>
                <a:srgbClr val="035090"/>
              </a:solidFill>
            </a:endParaRPr>
          </a:p>
        </p:txBody>
      </p:sp>
      <p:pic>
        <p:nvPicPr>
          <p:cNvPr id="1026" name="Picture 2">
            <a:extLst>
              <a:ext uri="{FF2B5EF4-FFF2-40B4-BE49-F238E27FC236}">
                <a16:creationId xmlns:a16="http://schemas.microsoft.com/office/drawing/2014/main" id="{7660824A-6157-D433-F59D-209BC6293B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72592" y="0"/>
            <a:ext cx="1319408" cy="75743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37A728B5-2C34-3C08-F8DF-2300F77CE248}"/>
              </a:ext>
            </a:extLst>
          </p:cNvPr>
          <p:cNvPicPr>
            <a:picLocks noChangeAspect="1"/>
          </p:cNvPicPr>
          <p:nvPr/>
        </p:nvPicPr>
        <p:blipFill>
          <a:blip r:embed="rId6"/>
          <a:stretch>
            <a:fillRect/>
          </a:stretch>
        </p:blipFill>
        <p:spPr>
          <a:xfrm>
            <a:off x="9342185" y="5757816"/>
            <a:ext cx="1774371" cy="998084"/>
          </a:xfrm>
          <a:prstGeom prst="rect">
            <a:avLst/>
          </a:prstGeom>
        </p:spPr>
      </p:pic>
    </p:spTree>
    <p:extLst>
      <p:ext uri="{BB962C8B-B14F-4D97-AF65-F5344CB8AC3E}">
        <p14:creationId xmlns:p14="http://schemas.microsoft.com/office/powerpoint/2010/main" val="1351304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524</Words>
  <Application>Microsoft Office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Mothersole</dc:creator>
  <cp:lastModifiedBy>Jagadish Rao Raghavendra</cp:lastModifiedBy>
  <cp:revision>10</cp:revision>
  <dcterms:created xsi:type="dcterms:W3CDTF">2020-04-08T14:43:26Z</dcterms:created>
  <dcterms:modified xsi:type="dcterms:W3CDTF">2026-01-28T16:11:25Z</dcterms:modified>
</cp:coreProperties>
</file>