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A6B0"/>
    <a:srgbClr val="0350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B2B270-93ED-4A4E-8955-7A7C93B6395F}" v="12" dt="2026-01-28T16:10:50.4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34" autoAdjust="0"/>
    <p:restoredTop sz="94720"/>
  </p:normalViewPr>
  <p:slideViewPr>
    <p:cSldViewPr snapToGrid="0">
      <p:cViewPr varScale="1">
        <p:scale>
          <a:sx n="70" d="100"/>
          <a:sy n="70" d="100"/>
        </p:scale>
        <p:origin x="1085"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gadish Rao Raghavendra" userId="566fef3bd95b9890" providerId="LiveId" clId="{01B23F5C-D6F2-47B2-A950-E8A8549AB759}"/>
    <pc:docChg chg="undo custSel modSld">
      <pc:chgData name="Jagadish Rao Raghavendra" userId="566fef3bd95b9890" providerId="LiveId" clId="{01B23F5C-D6F2-47B2-A950-E8A8549AB759}" dt="2026-01-28T16:11:03.146" v="260" actId="1076"/>
      <pc:docMkLst>
        <pc:docMk/>
      </pc:docMkLst>
      <pc:sldChg chg="addSp delSp modSp mod delAnim modAnim">
        <pc:chgData name="Jagadish Rao Raghavendra" userId="566fef3bd95b9890" providerId="LiveId" clId="{01B23F5C-D6F2-47B2-A950-E8A8549AB759}" dt="2026-01-28T16:11:03.146" v="260" actId="1076"/>
        <pc:sldMkLst>
          <pc:docMk/>
          <pc:sldMk cId="1351304416" sldId="256"/>
        </pc:sldMkLst>
        <pc:spChg chg="mod">
          <ac:chgData name="Jagadish Rao Raghavendra" userId="566fef3bd95b9890" providerId="LiveId" clId="{01B23F5C-D6F2-47B2-A950-E8A8549AB759}" dt="2026-01-28T15:52:30.352" v="45" actId="20577"/>
          <ac:spMkLst>
            <pc:docMk/>
            <pc:sldMk cId="1351304416" sldId="256"/>
            <ac:spMk id="5" creationId="{60D4C6AC-235C-419E-A486-70D07FF3A543}"/>
          </ac:spMkLst>
        </pc:spChg>
        <pc:graphicFrameChg chg="mod modGraphic">
          <ac:chgData name="Jagadish Rao Raghavendra" userId="566fef3bd95b9890" providerId="LiveId" clId="{01B23F5C-D6F2-47B2-A950-E8A8549AB759}" dt="2026-01-28T16:10:43.921" v="255"/>
          <ac:graphicFrameMkLst>
            <pc:docMk/>
            <pc:sldMk cId="1351304416" sldId="256"/>
            <ac:graphicFrameMk id="4" creationId="{81CF4A67-D474-4716-B035-E5618BB5C3FC}"/>
          </ac:graphicFrameMkLst>
        </pc:graphicFrameChg>
        <pc:picChg chg="add del mod">
          <ac:chgData name="Jagadish Rao Raghavendra" userId="566fef3bd95b9890" providerId="LiveId" clId="{01B23F5C-D6F2-47B2-A950-E8A8549AB759}" dt="2026-01-28T16:07:39.949" v="254" actId="478"/>
          <ac:picMkLst>
            <pc:docMk/>
            <pc:sldMk cId="1351304416" sldId="256"/>
            <ac:picMk id="2" creationId="{07E3089A-BDF1-F406-465A-7437D2925755}"/>
          </ac:picMkLst>
        </pc:picChg>
        <pc:picChg chg="add mod">
          <ac:chgData name="Jagadish Rao Raghavendra" userId="566fef3bd95b9890" providerId="LiveId" clId="{01B23F5C-D6F2-47B2-A950-E8A8549AB759}" dt="2026-01-28T16:11:03.146" v="260" actId="1076"/>
          <ac:picMkLst>
            <pc:docMk/>
            <pc:sldMk cId="1351304416" sldId="256"/>
            <ac:picMk id="6" creationId="{718A438A-4947-B30D-C01B-FB94B6692EB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3E4D44-D247-4128-95DE-9BC7EE103A8C}" type="datetimeFigureOut">
              <a:rPr lang="en-GB" smtClean="0"/>
              <a:t>28/01/2026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67E4D4-37C3-42A6-BB89-A5CA78843216}" type="slidenum">
              <a:rPr lang="en-GB" smtClean="0"/>
              <a:t>‹#›</a:t>
            </a:fld>
            <a:endParaRPr lang="en-GB"/>
          </a:p>
        </p:txBody>
      </p:sp>
    </p:spTree>
    <p:extLst>
      <p:ext uri="{BB962C8B-B14F-4D97-AF65-F5344CB8AC3E}">
        <p14:creationId xmlns:p14="http://schemas.microsoft.com/office/powerpoint/2010/main" val="2356792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Replace </a:t>
            </a:r>
            <a:r>
              <a:rPr lang="en-GB"/>
              <a:t>the italics </a:t>
            </a:r>
            <a:r>
              <a:rPr lang="en-GB" dirty="0"/>
              <a:t>with your input</a:t>
            </a:r>
          </a:p>
        </p:txBody>
      </p:sp>
      <p:sp>
        <p:nvSpPr>
          <p:cNvPr id="4" name="Slide Number Placeholder 3"/>
          <p:cNvSpPr>
            <a:spLocks noGrp="1"/>
          </p:cNvSpPr>
          <p:nvPr>
            <p:ph type="sldNum" sz="quarter" idx="5"/>
          </p:nvPr>
        </p:nvSpPr>
        <p:spPr/>
        <p:txBody>
          <a:bodyPr/>
          <a:lstStyle/>
          <a:p>
            <a:fld id="{9167E4D4-37C3-42A6-BB89-A5CA78843216}" type="slidenum">
              <a:rPr lang="en-GB" smtClean="0"/>
              <a:t>1</a:t>
            </a:fld>
            <a:endParaRPr lang="en-GB"/>
          </a:p>
        </p:txBody>
      </p:sp>
    </p:spTree>
    <p:extLst>
      <p:ext uri="{BB962C8B-B14F-4D97-AF65-F5344CB8AC3E}">
        <p14:creationId xmlns:p14="http://schemas.microsoft.com/office/powerpoint/2010/main" val="3217336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B60FE-03AF-4C39-B82C-E1B2949809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F677E3D-853D-4EB3-93C3-F0B0524F69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029993A-A3E1-4793-B51F-115A8971E968}"/>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AF1F2212-8866-4A49-8119-74DDF71756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A7DD62-8FF3-4F86-8A74-E5C86EC4EE7C}"/>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2958783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147C4-DF4E-4024-A51F-7CC3A8E6A84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103BBE2-2F95-444C-AC85-0A2F90F783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286402-11FC-4EED-92E3-87CFD2FDB2AC}"/>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D8F1DCAD-A404-4082-AC96-1D210E99D4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051897-547E-4C30-9398-107289CA684E}"/>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653250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D80D2F-3F41-4A13-858B-513FF2DA08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4A06F1-B6FF-46E1-A68B-850B9A4E7B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D4264D-947A-4A0B-B256-083C4A17361F}"/>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9F9A572A-C847-4EEC-990D-41C755872A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7CC963-5AFD-45D8-8857-2F109B1D4247}"/>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24622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C59C0-587E-4E9C-86BA-0C7F1E2B142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4EA47A8-A792-496E-954C-41D9B81D1D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5BBC02-4A1F-4D1A-9461-78250FF53AC2}"/>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DE60E4FE-467A-4681-A739-C202FB0D16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A64FF3-E63C-4FDC-865B-E10A2A424CD9}"/>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351124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6C9C1-94D5-4F36-81B9-34A9442C53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B37E164-0157-4273-A37B-B62DEFB05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05FD50-2542-461F-B7A3-E17438F7FD0A}"/>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145B7A90-9EED-4080-9FEC-6F0DCF74AE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755F4D-2214-4AB9-80D2-1CDB759E686B}"/>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483275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51B54-71DF-4751-86BF-8B1C29CA6FF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81DB3D0-954D-4CB3-B2CD-E0AD647AB2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9AAD76A-EE86-4D10-A13D-E3CB5C97DF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FE24384-E084-422E-A5C3-513B8DB67FE4}"/>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6" name="Footer Placeholder 5">
            <a:extLst>
              <a:ext uri="{FF2B5EF4-FFF2-40B4-BE49-F238E27FC236}">
                <a16:creationId xmlns:a16="http://schemas.microsoft.com/office/drawing/2014/main" id="{A993AF16-7E31-4044-9760-1D70731562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32033B-B0FE-4959-8D0F-DEF682A990B5}"/>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647602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1B43D-6E73-4A78-8099-53D490D7FD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A202D6E-8B60-4864-94A3-C73969B3D0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3A8921-0C3B-4FF9-A20B-CD6F7E7125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83DB05F-C1FE-4B16-9B8E-21B99A7736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CAE71B-9AAB-496B-B49C-CF90376970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7FF768E-D67E-4DB3-A31A-510037769C8D}"/>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8" name="Footer Placeholder 7">
            <a:extLst>
              <a:ext uri="{FF2B5EF4-FFF2-40B4-BE49-F238E27FC236}">
                <a16:creationId xmlns:a16="http://schemas.microsoft.com/office/drawing/2014/main" id="{E902D1E5-9AA0-4E67-B4D9-07DA09347AD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6E03FAB-9299-4494-A4B2-E82F60971790}"/>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255357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6331F-403A-42AF-B968-13F4A8F67D8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6E649C5-D2CA-48DC-B35C-75B6527C8749}"/>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4" name="Footer Placeholder 3">
            <a:extLst>
              <a:ext uri="{FF2B5EF4-FFF2-40B4-BE49-F238E27FC236}">
                <a16:creationId xmlns:a16="http://schemas.microsoft.com/office/drawing/2014/main" id="{9F4D13F0-70D0-4974-BF96-C8CE9BFF593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9A97BF8-FD08-4A46-AB61-2AA75793722C}"/>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3627756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A95257-4216-4EAF-8B67-A795806E8498}"/>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3" name="Footer Placeholder 2">
            <a:extLst>
              <a:ext uri="{FF2B5EF4-FFF2-40B4-BE49-F238E27FC236}">
                <a16:creationId xmlns:a16="http://schemas.microsoft.com/office/drawing/2014/main" id="{2B21E71F-6DB0-424E-BA6B-0247084466B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1B0FFC2-8AEB-4F52-B947-C96BA80AA5FB}"/>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892988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B4D36-7E65-490E-AD4C-547A540F0F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FF6DA52-EBC0-4BEE-BE90-92F5D53C27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70CAF79-4CC2-4109-8681-38D3998931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D76A7A-8CB9-4FAA-BB67-2BF1D8411B2D}"/>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6" name="Footer Placeholder 5">
            <a:extLst>
              <a:ext uri="{FF2B5EF4-FFF2-40B4-BE49-F238E27FC236}">
                <a16:creationId xmlns:a16="http://schemas.microsoft.com/office/drawing/2014/main" id="{4E271A28-238D-464E-A7B8-642F839BD9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C973BC-0CC0-434F-B9A0-1F3D1C7B461B}"/>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4051799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92949-8005-4F5A-89E1-71B2E1C024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D685321-CDC9-48BA-94FF-2F6AD0A339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156236A-6F65-4B49-97FD-A464DFCA80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7747D0-723A-401C-BD8C-C974A6B67DB5}"/>
              </a:ext>
            </a:extLst>
          </p:cNvPr>
          <p:cNvSpPr>
            <a:spLocks noGrp="1"/>
          </p:cNvSpPr>
          <p:nvPr>
            <p:ph type="dt" sz="half" idx="10"/>
          </p:nvPr>
        </p:nvSpPr>
        <p:spPr/>
        <p:txBody>
          <a:bodyPr/>
          <a:lstStyle/>
          <a:p>
            <a:fld id="{CF77AF7C-368D-44A0-92EA-0194C86C3304}" type="datetimeFigureOut">
              <a:rPr lang="en-GB" smtClean="0"/>
              <a:t>28/01/2026</a:t>
            </a:fld>
            <a:endParaRPr lang="en-GB"/>
          </a:p>
        </p:txBody>
      </p:sp>
      <p:sp>
        <p:nvSpPr>
          <p:cNvPr id="6" name="Footer Placeholder 5">
            <a:extLst>
              <a:ext uri="{FF2B5EF4-FFF2-40B4-BE49-F238E27FC236}">
                <a16:creationId xmlns:a16="http://schemas.microsoft.com/office/drawing/2014/main" id="{B5551152-A82A-4E0F-9108-BC2148A475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EDCA1F5-CE5C-4827-883D-71653A567203}"/>
              </a:ext>
            </a:extLst>
          </p:cNvPr>
          <p:cNvSpPr>
            <a:spLocks noGrp="1"/>
          </p:cNvSpPr>
          <p:nvPr>
            <p:ph type="sldNum" sz="quarter" idx="12"/>
          </p:nvPr>
        </p:nvSpPr>
        <p:spPr/>
        <p:txBody>
          <a:bodyPr/>
          <a:lstStyle/>
          <a:p>
            <a:fld id="{7CB85F22-C05C-4A97-A385-F0767A9FA224}" type="slidenum">
              <a:rPr lang="en-GB" smtClean="0"/>
              <a:t>‹#›</a:t>
            </a:fld>
            <a:endParaRPr lang="en-GB"/>
          </a:p>
        </p:txBody>
      </p:sp>
    </p:spTree>
    <p:extLst>
      <p:ext uri="{BB962C8B-B14F-4D97-AF65-F5344CB8AC3E}">
        <p14:creationId xmlns:p14="http://schemas.microsoft.com/office/powerpoint/2010/main" val="630228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F95946-B2DB-45BB-98C2-308F3957D3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B6059E-2573-4FCD-8673-812691D01A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7F3C99-DE47-4BA8-8830-4B657FD190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7AF7C-368D-44A0-92EA-0194C86C3304}" type="datetimeFigureOut">
              <a:rPr lang="en-GB" smtClean="0"/>
              <a:t>28/01/2026</a:t>
            </a:fld>
            <a:endParaRPr lang="en-GB"/>
          </a:p>
        </p:txBody>
      </p:sp>
      <p:sp>
        <p:nvSpPr>
          <p:cNvPr id="5" name="Footer Placeholder 4">
            <a:extLst>
              <a:ext uri="{FF2B5EF4-FFF2-40B4-BE49-F238E27FC236}">
                <a16:creationId xmlns:a16="http://schemas.microsoft.com/office/drawing/2014/main" id="{0C4334DD-1A92-452A-BD7F-0B22149FBA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AE5DCD8-B967-4182-B784-C689A2845B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B85F22-C05C-4A97-A385-F0767A9FA224}" type="slidenum">
              <a:rPr lang="en-GB" smtClean="0"/>
              <a:t>‹#›</a:t>
            </a:fld>
            <a:endParaRPr lang="en-GB"/>
          </a:p>
        </p:txBody>
      </p:sp>
    </p:spTree>
    <p:extLst>
      <p:ext uri="{BB962C8B-B14F-4D97-AF65-F5344CB8AC3E}">
        <p14:creationId xmlns:p14="http://schemas.microsoft.com/office/powerpoint/2010/main" val="668901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rrao@propelandpower.com"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1CF4A67-D474-4716-B035-E5618BB5C3FC}"/>
              </a:ext>
            </a:extLst>
          </p:cNvPr>
          <p:cNvGraphicFramePr>
            <a:graphicFrameLocks noGrp="1"/>
          </p:cNvGraphicFramePr>
          <p:nvPr>
            <p:extLst>
              <p:ext uri="{D42A27DB-BD31-4B8C-83A1-F6EECF244321}">
                <p14:modId xmlns:p14="http://schemas.microsoft.com/office/powerpoint/2010/main" val="452357085"/>
              </p:ext>
            </p:extLst>
          </p:nvPr>
        </p:nvGraphicFramePr>
        <p:xfrm>
          <a:off x="224119" y="701460"/>
          <a:ext cx="11591363" cy="6074574"/>
        </p:xfrm>
        <a:graphic>
          <a:graphicData uri="http://schemas.openxmlformats.org/drawingml/2006/table">
            <a:tbl>
              <a:tblPr firstRow="1" bandRow="1">
                <a:tableStyleId>{5C22544A-7EE6-4342-B048-85BDC9FD1C3A}</a:tableStyleId>
              </a:tblPr>
              <a:tblGrid>
                <a:gridCol w="8132481">
                  <a:extLst>
                    <a:ext uri="{9D8B030D-6E8A-4147-A177-3AD203B41FA5}">
                      <a16:colId xmlns:a16="http://schemas.microsoft.com/office/drawing/2014/main" val="2146584026"/>
                    </a:ext>
                  </a:extLst>
                </a:gridCol>
                <a:gridCol w="3458882">
                  <a:extLst>
                    <a:ext uri="{9D8B030D-6E8A-4147-A177-3AD203B41FA5}">
                      <a16:colId xmlns:a16="http://schemas.microsoft.com/office/drawing/2014/main" val="390263335"/>
                    </a:ext>
                  </a:extLst>
                </a:gridCol>
              </a:tblGrid>
              <a:tr h="3583780">
                <a:tc>
                  <a:txBody>
                    <a:bodyPr/>
                    <a:lstStyle/>
                    <a:p>
                      <a:r>
                        <a:rPr lang="en-GB" sz="1400" b="1" dirty="0">
                          <a:solidFill>
                            <a:srgbClr val="04A6B0"/>
                          </a:solidFill>
                        </a:rPr>
                        <a:t>Proposed Approach</a:t>
                      </a:r>
                    </a:p>
                    <a:p>
                      <a:r>
                        <a:rPr lang="en-GB" sz="1400" b="1" i="0" u="none" dirty="0">
                          <a:solidFill>
                            <a:srgbClr val="04A6B0"/>
                          </a:solidFill>
                        </a:rPr>
                        <a:t>The problem we solve: </a:t>
                      </a:r>
                      <a:r>
                        <a:rPr lang="en-GB" sz="1200" b="0" i="0" u="none" dirty="0">
                          <a:solidFill>
                            <a:schemeClr val="tx1"/>
                          </a:solidFill>
                        </a:rPr>
                        <a:t>The need for marine safe renewable generation. </a:t>
                      </a:r>
                      <a:endParaRPr lang="en-GB" sz="1200" b="0" i="1" u="none" dirty="0">
                        <a:solidFill>
                          <a:schemeClr val="tx1"/>
                        </a:solidFill>
                      </a:endParaRPr>
                    </a:p>
                    <a:p>
                      <a:r>
                        <a:rPr lang="en-GB" sz="1200" b="0" i="0" u="sng" dirty="0">
                          <a:solidFill>
                            <a:schemeClr val="tx1"/>
                          </a:solidFill>
                        </a:rPr>
                        <a:t> Scope in this Grant: </a:t>
                      </a:r>
                      <a:r>
                        <a:rPr lang="en-GB" sz="1200" b="0" i="0" dirty="0">
                          <a:solidFill>
                            <a:schemeClr val="tx1"/>
                          </a:solidFill>
                        </a:rPr>
                        <a:t>Objective 3 : “</a:t>
                      </a:r>
                      <a:r>
                        <a:rPr lang="en-US" sz="1100" b="0" i="1" kern="1200" dirty="0">
                          <a:solidFill>
                            <a:schemeClr val="tx1"/>
                          </a:solidFill>
                          <a:effectLst/>
                          <a:latin typeface="+mn-lt"/>
                          <a:ea typeface="+mn-ea"/>
                          <a:cs typeface="+mn-cs"/>
                        </a:rPr>
                        <a:t>Design and demonstrate integrated smart energy systems and grids for port and waterborne transport operations, including energy production, storage and OPS operations”</a:t>
                      </a:r>
                    </a:p>
                    <a:p>
                      <a:r>
                        <a:rPr lang="en-US" sz="1200" b="1" i="0" u="none" kern="1200" dirty="0">
                          <a:solidFill>
                            <a:srgbClr val="04A6B0"/>
                          </a:solidFill>
                          <a:effectLst/>
                          <a:latin typeface="+mn-lt"/>
                          <a:ea typeface="+mn-ea"/>
                          <a:cs typeface="+mn-cs"/>
                        </a:rPr>
                        <a:t>Our solution</a:t>
                      </a:r>
                      <a:r>
                        <a:rPr lang="en-US" sz="1100" b="0" i="0" u="none" kern="1200" dirty="0">
                          <a:solidFill>
                            <a:schemeClr val="tx1"/>
                          </a:solidFill>
                          <a:effectLst/>
                          <a:latin typeface="+mn-lt"/>
                          <a:ea typeface="+mn-ea"/>
                          <a:cs typeface="+mn-cs"/>
                        </a:rPr>
                        <a:t>:  PR</a:t>
                      </a:r>
                      <a:r>
                        <a:rPr lang="en-GB" sz="1200" b="0" i="0" kern="1200" dirty="0">
                          <a:solidFill>
                            <a:schemeClr val="tx1"/>
                          </a:solidFill>
                          <a:effectLst/>
                          <a:latin typeface="+mn-lt"/>
                          <a:ea typeface="+mn-ea"/>
                          <a:cs typeface="+mn-cs"/>
                        </a:rPr>
                        <a:t>OPEL AND POWER LIMITED proposes progressive development to a </a:t>
                      </a:r>
                      <a:r>
                        <a:rPr lang="en-GB" sz="1200" b="1" i="0" kern="1200" dirty="0">
                          <a:solidFill>
                            <a:schemeClr val="tx1"/>
                          </a:solidFill>
                          <a:effectLst/>
                          <a:latin typeface="+mn-lt"/>
                          <a:ea typeface="+mn-ea"/>
                          <a:cs typeface="+mn-cs"/>
                        </a:rPr>
                        <a:t>TRL 8 demonstration</a:t>
                      </a:r>
                      <a:r>
                        <a:rPr lang="en-GB" sz="1200" b="0" i="0" kern="1200" dirty="0">
                          <a:solidFill>
                            <a:schemeClr val="tx1"/>
                          </a:solidFill>
                          <a:effectLst/>
                          <a:latin typeface="+mn-lt"/>
                          <a:ea typeface="+mn-ea"/>
                          <a:cs typeface="+mn-cs"/>
                        </a:rPr>
                        <a:t> of a </a:t>
                      </a:r>
                      <a:r>
                        <a:rPr lang="en-GB" sz="1200" b="1" i="0" kern="1200" dirty="0">
                          <a:solidFill>
                            <a:schemeClr val="tx1"/>
                          </a:solidFill>
                          <a:effectLst/>
                          <a:latin typeface="+mn-lt"/>
                          <a:ea typeface="+mn-ea"/>
                          <a:cs typeface="+mn-cs"/>
                        </a:rPr>
                        <a:t>bladeless, marine-safe tidal energy system</a:t>
                      </a:r>
                      <a:r>
                        <a:rPr lang="en-GB" sz="1200" b="0" i="0" kern="1200" dirty="0">
                          <a:solidFill>
                            <a:schemeClr val="tx1"/>
                          </a:solidFill>
                          <a:effectLst/>
                          <a:latin typeface="+mn-lt"/>
                          <a:ea typeface="+mn-ea"/>
                          <a:cs typeface="+mn-cs"/>
                        </a:rPr>
                        <a:t> designed to provide </a:t>
                      </a:r>
                      <a:r>
                        <a:rPr lang="en-GB" sz="1200" b="1" i="0" kern="1200" dirty="0">
                          <a:solidFill>
                            <a:schemeClr val="tx1"/>
                          </a:solidFill>
                          <a:effectLst/>
                          <a:latin typeface="+mn-lt"/>
                          <a:ea typeface="+mn-ea"/>
                          <a:cs typeface="+mn-cs"/>
                        </a:rPr>
                        <a:t>continuous, zero-emission clean power</a:t>
                      </a:r>
                      <a:r>
                        <a:rPr lang="en-GB" sz="1200" b="0" i="0" kern="1200" dirty="0">
                          <a:solidFill>
                            <a:schemeClr val="tx1"/>
                          </a:solidFill>
                          <a:effectLst/>
                          <a:latin typeface="+mn-lt"/>
                          <a:ea typeface="+mn-ea"/>
                          <a:cs typeface="+mn-cs"/>
                        </a:rPr>
                        <a:t> for small and medium sized ports across Europe. The team will demonstrate its ability to: Reduce GHG, air, and water pollutants, Improve biodiversity protection, Strengthen climate resilience, Enable digital, data-driven port operations.  The system provides </a:t>
                      </a:r>
                      <a:r>
                        <a:rPr lang="en-GB" sz="1200" b="1" i="0" kern="1200" dirty="0">
                          <a:solidFill>
                            <a:schemeClr val="tx1"/>
                          </a:solidFill>
                          <a:effectLst/>
                          <a:latin typeface="+mn-lt"/>
                          <a:ea typeface="+mn-ea"/>
                          <a:cs typeface="+mn-cs"/>
                        </a:rPr>
                        <a:t>predictable renewable energy</a:t>
                      </a:r>
                      <a:r>
                        <a:rPr lang="en-GB" sz="1200" b="0" i="0" kern="1200" dirty="0">
                          <a:solidFill>
                            <a:schemeClr val="tx1"/>
                          </a:solidFill>
                          <a:effectLst/>
                          <a:latin typeface="+mn-lt"/>
                          <a:ea typeface="+mn-ea"/>
                          <a:cs typeface="+mn-cs"/>
                        </a:rPr>
                        <a:t> for port operations, onshore power supply (OPS), Shore-to-Ship power, Anchorage-to-Ship power, Power for </a:t>
                      </a:r>
                      <a:r>
                        <a:rPr lang="en-GB" sz="1200" b="0" i="0" kern="1200" dirty="0" err="1">
                          <a:solidFill>
                            <a:schemeClr val="tx1"/>
                          </a:solidFill>
                          <a:effectLst/>
                          <a:latin typeface="+mn-lt"/>
                          <a:ea typeface="+mn-ea"/>
                          <a:cs typeface="+mn-cs"/>
                        </a:rPr>
                        <a:t>eFuels</a:t>
                      </a:r>
                      <a:r>
                        <a:rPr lang="en-GB" sz="1200" b="0" i="0" kern="1200" dirty="0">
                          <a:solidFill>
                            <a:schemeClr val="tx1"/>
                          </a:solidFill>
                          <a:effectLst/>
                          <a:latin typeface="+mn-lt"/>
                          <a:ea typeface="+mn-ea"/>
                          <a:cs typeface="+mn-cs"/>
                        </a:rPr>
                        <a:t>, terminal equipment electrification, and hinterland connectivity — reducing reliance on fossil-based grid imports and diesel generators. </a:t>
                      </a:r>
                    </a:p>
                    <a:p>
                      <a:pPr rtl="0" fontAlgn="base"/>
                      <a:r>
                        <a:rPr lang="en-GB" sz="1200" b="0" i="0" kern="1200" dirty="0">
                          <a:solidFill>
                            <a:schemeClr val="tx1"/>
                          </a:solidFill>
                          <a:effectLst/>
                          <a:latin typeface="+mn-lt"/>
                          <a:ea typeface="+mn-ea"/>
                          <a:cs typeface="+mn-cs"/>
                        </a:rPr>
                        <a:t>The PROPEL &amp; POWER system integrates: </a:t>
                      </a:r>
                    </a:p>
                    <a:p>
                      <a:pPr rtl="0" fontAlgn="base"/>
                      <a:r>
                        <a:rPr lang="en-GB" sz="1200" b="1" i="0" kern="1200" dirty="0">
                          <a:solidFill>
                            <a:schemeClr val="tx1"/>
                          </a:solidFill>
                          <a:effectLst/>
                          <a:latin typeface="+mn-lt"/>
                          <a:ea typeface="+mn-ea"/>
                          <a:cs typeface="+mn-cs"/>
                        </a:rPr>
                        <a:t>Bladeless tidal turbines</a:t>
                      </a:r>
                      <a:r>
                        <a:rPr lang="en-GB" sz="1200" b="0" i="0" kern="1200" dirty="0">
                          <a:solidFill>
                            <a:schemeClr val="tx1"/>
                          </a:solidFill>
                          <a:effectLst/>
                          <a:latin typeface="+mn-lt"/>
                          <a:ea typeface="+mn-ea"/>
                          <a:cs typeface="+mn-cs"/>
                        </a:rPr>
                        <a:t> using stagnation water hydrodynamics to naturally deflect marine life </a:t>
                      </a:r>
                    </a:p>
                    <a:p>
                      <a:pPr rtl="0" fontAlgn="base"/>
                      <a:r>
                        <a:rPr lang="en-GB" sz="1200" b="1" i="0" kern="1200" dirty="0">
                          <a:solidFill>
                            <a:schemeClr val="tx1"/>
                          </a:solidFill>
                          <a:effectLst/>
                          <a:latin typeface="+mn-lt"/>
                          <a:ea typeface="+mn-ea"/>
                          <a:cs typeface="+mn-cs"/>
                        </a:rPr>
                        <a:t>Upstream protective netting</a:t>
                      </a:r>
                      <a:r>
                        <a:rPr lang="en-GB" sz="1200" b="0" i="0" kern="1200" dirty="0">
                          <a:solidFill>
                            <a:schemeClr val="tx1"/>
                          </a:solidFill>
                          <a:effectLst/>
                          <a:latin typeface="+mn-lt"/>
                          <a:ea typeface="+mn-ea"/>
                          <a:cs typeface="+mn-cs"/>
                        </a:rPr>
                        <a:t> and </a:t>
                      </a:r>
                      <a:r>
                        <a:rPr lang="en-GB" sz="1200" b="1" i="0" kern="1200" dirty="0">
                          <a:solidFill>
                            <a:schemeClr val="tx1"/>
                          </a:solidFill>
                          <a:effectLst/>
                          <a:latin typeface="+mn-lt"/>
                          <a:ea typeface="+mn-ea"/>
                          <a:cs typeface="+mn-cs"/>
                        </a:rPr>
                        <a:t>AI enabled cameras</a:t>
                      </a:r>
                      <a:r>
                        <a:rPr lang="en-GB" sz="1200" b="0" i="0" kern="1200" dirty="0">
                          <a:solidFill>
                            <a:schemeClr val="tx1"/>
                          </a:solidFill>
                          <a:effectLst/>
                          <a:latin typeface="+mn-lt"/>
                          <a:ea typeface="+mn-ea"/>
                          <a:cs typeface="+mn-cs"/>
                        </a:rPr>
                        <a:t> for continuous biodiversity monitoring </a:t>
                      </a:r>
                    </a:p>
                    <a:p>
                      <a:pPr rtl="0" fontAlgn="base"/>
                      <a:r>
                        <a:rPr lang="en-GB" sz="1200" b="1" i="0" kern="1200" dirty="0">
                          <a:solidFill>
                            <a:schemeClr val="tx1"/>
                          </a:solidFill>
                          <a:effectLst/>
                          <a:latin typeface="+mn-lt"/>
                          <a:ea typeface="+mn-ea"/>
                          <a:cs typeface="+mn-cs"/>
                        </a:rPr>
                        <a:t>Digital twin integration</a:t>
                      </a:r>
                      <a:r>
                        <a:rPr lang="en-GB" sz="1200" b="0" i="0" kern="1200" dirty="0">
                          <a:solidFill>
                            <a:schemeClr val="tx1"/>
                          </a:solidFill>
                          <a:effectLst/>
                          <a:latin typeface="+mn-lt"/>
                          <a:ea typeface="+mn-ea"/>
                          <a:cs typeface="+mn-cs"/>
                        </a:rPr>
                        <a:t> for real time optimisation of energy production, storage, and OPS loads </a:t>
                      </a:r>
                    </a:p>
                    <a:p>
                      <a:pPr rtl="0" fontAlgn="base"/>
                      <a:r>
                        <a:rPr lang="en-GB" sz="1200" b="1" i="0" kern="1200" dirty="0">
                          <a:solidFill>
                            <a:schemeClr val="tx1"/>
                          </a:solidFill>
                          <a:effectLst/>
                          <a:latin typeface="+mn-lt"/>
                          <a:ea typeface="+mn-ea"/>
                          <a:cs typeface="+mn-cs"/>
                        </a:rPr>
                        <a:t>Modular seabed or quay-mounted configurations</a:t>
                      </a:r>
                      <a:r>
                        <a:rPr lang="en-GB" sz="1200" b="0" i="0" kern="1200" dirty="0">
                          <a:solidFill>
                            <a:schemeClr val="tx1"/>
                          </a:solidFill>
                          <a:effectLst/>
                          <a:latin typeface="+mn-lt"/>
                          <a:ea typeface="+mn-ea"/>
                          <a:cs typeface="+mn-cs"/>
                        </a:rPr>
                        <a:t> suitable for small and medium-sized ports with good tidal currents</a:t>
                      </a:r>
                    </a:p>
                    <a:p>
                      <a:pPr rtl="0" fontAlgn="base"/>
                      <a:r>
                        <a:rPr lang="en-GB" sz="1200" b="1" i="0" kern="1200" dirty="0">
                          <a:solidFill>
                            <a:schemeClr val="tx1"/>
                          </a:solidFill>
                          <a:effectLst/>
                          <a:latin typeface="+mn-lt"/>
                          <a:ea typeface="+mn-ea"/>
                          <a:cs typeface="+mn-cs"/>
                        </a:rPr>
                        <a:t>Smart grid connectivity</a:t>
                      </a:r>
                      <a:r>
                        <a:rPr lang="en-GB" sz="1200" b="0" i="0" kern="1200" dirty="0">
                          <a:solidFill>
                            <a:schemeClr val="tx1"/>
                          </a:solidFill>
                          <a:effectLst/>
                          <a:latin typeface="+mn-lt"/>
                          <a:ea typeface="+mn-ea"/>
                          <a:cs typeface="+mn-cs"/>
                        </a:rPr>
                        <a:t> enabling integration with port microgrids, EV charging, and terminal equipment </a:t>
                      </a:r>
                    </a:p>
                    <a:p>
                      <a:pPr rtl="0" fontAlgn="base"/>
                      <a:r>
                        <a:rPr lang="en-GB" sz="1200" b="0" i="0" kern="1200" dirty="0">
                          <a:solidFill>
                            <a:schemeClr val="tx1"/>
                          </a:solidFill>
                          <a:effectLst/>
                          <a:latin typeface="+mn-lt"/>
                          <a:ea typeface="+mn-ea"/>
                          <a:cs typeface="+mn-cs"/>
                        </a:rPr>
                        <a:t>The system is </a:t>
                      </a:r>
                      <a:r>
                        <a:rPr lang="en-GB" sz="1200" b="1" i="0" kern="1200" dirty="0">
                          <a:solidFill>
                            <a:schemeClr val="tx1"/>
                          </a:solidFill>
                          <a:effectLst/>
                          <a:latin typeface="+mn-lt"/>
                          <a:ea typeface="+mn-ea"/>
                          <a:cs typeface="+mn-cs"/>
                        </a:rPr>
                        <a:t>biodiversity friendly</a:t>
                      </a:r>
                      <a:r>
                        <a:rPr lang="en-GB" sz="1200" b="0" i="0" kern="1200" dirty="0">
                          <a:solidFill>
                            <a:schemeClr val="tx1"/>
                          </a:solidFill>
                          <a:effectLst/>
                          <a:latin typeface="+mn-lt"/>
                          <a:ea typeface="+mn-ea"/>
                          <a:cs typeface="+mn-cs"/>
                        </a:rPr>
                        <a:t>, </a:t>
                      </a:r>
                      <a:r>
                        <a:rPr lang="en-GB" sz="1200" b="1" i="0" kern="1200" dirty="0">
                          <a:solidFill>
                            <a:schemeClr val="tx1"/>
                          </a:solidFill>
                          <a:effectLst/>
                          <a:latin typeface="+mn-lt"/>
                          <a:ea typeface="+mn-ea"/>
                          <a:cs typeface="+mn-cs"/>
                        </a:rPr>
                        <a:t>low-maintenance</a:t>
                      </a:r>
                      <a:r>
                        <a:rPr lang="en-GB" sz="1200" b="0" i="0" kern="1200" dirty="0">
                          <a:solidFill>
                            <a:schemeClr val="tx1"/>
                          </a:solidFill>
                          <a:effectLst/>
                          <a:latin typeface="+mn-lt"/>
                          <a:ea typeface="+mn-ea"/>
                          <a:cs typeface="+mn-cs"/>
                        </a:rPr>
                        <a:t>, and </a:t>
                      </a:r>
                      <a:r>
                        <a:rPr lang="en-GB" sz="1200" b="1" i="0" kern="1200" dirty="0">
                          <a:solidFill>
                            <a:schemeClr val="tx1"/>
                          </a:solidFill>
                          <a:effectLst/>
                          <a:latin typeface="+mn-lt"/>
                          <a:ea typeface="+mn-ea"/>
                          <a:cs typeface="+mn-cs"/>
                        </a:rPr>
                        <a:t>scalable</a:t>
                      </a:r>
                      <a:r>
                        <a:rPr lang="en-GB" sz="1200" b="0" i="0" kern="1200" dirty="0">
                          <a:solidFill>
                            <a:schemeClr val="tx1"/>
                          </a:solidFill>
                          <a:effectLst/>
                          <a:latin typeface="+mn-lt"/>
                          <a:ea typeface="+mn-ea"/>
                          <a:cs typeface="+mn-cs"/>
                        </a:rPr>
                        <a:t>, enabling ports to adopt clean energy without requiring large land footprints or major infrastructure upgrades. objectives </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Organisational Capabilities: The company is a startup with capabilities in the development of highly efficient bladeless tidal turbines. Beyond this the company can support the oversite of the organization and placement of upstream protective netting and enabled cameras for continuous biodiversity monitoring.  Digital twin development and integration for real-time optimisation. Modular seabed or quay-mounted configurations suitable for small and medium sized ports. Support with smart grid connectivity.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Ongoing engagement with the Ports of </a:t>
                      </a:r>
                      <a:r>
                        <a:rPr lang="en-GB" sz="1200" b="0" kern="1200" dirty="0" err="1">
                          <a:solidFill>
                            <a:schemeClr val="tx1"/>
                          </a:solidFill>
                          <a:effectLst/>
                          <a:latin typeface="+mn-lt"/>
                          <a:ea typeface="+mn-ea"/>
                          <a:cs typeface="+mn-cs"/>
                        </a:rPr>
                        <a:t>ESBjerg</a:t>
                      </a:r>
                      <a:r>
                        <a:rPr lang="en-GB" sz="1200" b="0" kern="1200" dirty="0">
                          <a:solidFill>
                            <a:schemeClr val="tx1"/>
                          </a:solidFill>
                          <a:effectLst/>
                          <a:latin typeface="+mn-lt"/>
                          <a:ea typeface="+mn-ea"/>
                          <a:cs typeface="+mn-cs"/>
                        </a:rPr>
                        <a:t>  and </a:t>
                      </a:r>
                      <a:r>
                        <a:rPr lang="en-US" sz="1200" b="0" kern="1200" dirty="0">
                          <a:solidFill>
                            <a:schemeClr val="tx1"/>
                          </a:solidFill>
                          <a:effectLst/>
                          <a:latin typeface="+mn-lt"/>
                          <a:ea typeface="+mn-ea"/>
                          <a:cs typeface="+mn-cs"/>
                        </a:rPr>
                        <a:t>Port of Aberdeen,</a:t>
                      </a:r>
                      <a:r>
                        <a:rPr lang="en-GB" sz="1200" b="0" kern="1200" dirty="0">
                          <a:solidFill>
                            <a:schemeClr val="tx1"/>
                          </a:solidFill>
                          <a:effectLst/>
                          <a:latin typeface="+mn-lt"/>
                          <a:ea typeface="+mn-ea"/>
                          <a:cs typeface="+mn-cs"/>
                        </a:rPr>
                        <a:t>. </a:t>
                      </a:r>
                      <a:endParaRPr lang="en-US" sz="1200" b="0" kern="1200" dirty="0">
                        <a:solidFill>
                          <a:schemeClr val="tx1"/>
                        </a:solidFill>
                        <a:effectLst/>
                        <a:latin typeface="+mn-lt"/>
                        <a:ea typeface="+mn-ea"/>
                        <a:cs typeface="+mn-cs"/>
                      </a:endParaRPr>
                    </a:p>
                    <a:p>
                      <a:endParaRPr lang="en-GB"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Partner Type: SME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Partnership sought: Project Lead/Coordinator already having partnership with TEN-T ports</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4339605"/>
                  </a:ext>
                </a:extLst>
              </a:tr>
              <a:tr h="2462694">
                <a:tc>
                  <a:txBody>
                    <a:bodyPr/>
                    <a:lstStyle/>
                    <a:p>
                      <a:r>
                        <a:rPr lang="en-GB" sz="1400" b="1" u="none" dirty="0">
                          <a:solidFill>
                            <a:srgbClr val="04A6B0"/>
                          </a:solidFill>
                        </a:rPr>
                        <a:t>Experience: </a:t>
                      </a:r>
                      <a:r>
                        <a:rPr lang="en-GB" sz="1200" b="0" i="0" kern="1200" dirty="0">
                          <a:solidFill>
                            <a:schemeClr val="dk1"/>
                          </a:solidFill>
                          <a:effectLst/>
                          <a:latin typeface="+mn-lt"/>
                          <a:ea typeface="+mn-ea"/>
                          <a:cs typeface="+mn-cs"/>
                        </a:rPr>
                        <a:t>Turbine system provides </a:t>
                      </a:r>
                      <a:r>
                        <a:rPr lang="en-GB" sz="1200" b="1" i="0" kern="1200" dirty="0">
                          <a:solidFill>
                            <a:schemeClr val="dk1"/>
                          </a:solidFill>
                          <a:effectLst/>
                          <a:latin typeface="+mn-lt"/>
                          <a:ea typeface="+mn-ea"/>
                          <a:cs typeface="+mn-cs"/>
                        </a:rPr>
                        <a:t>predictable renewable energy</a:t>
                      </a:r>
                      <a:r>
                        <a:rPr lang="en-GB" sz="1200" b="0" i="0" kern="1200" dirty="0">
                          <a:solidFill>
                            <a:schemeClr val="dk1"/>
                          </a:solidFill>
                          <a:effectLst/>
                          <a:latin typeface="+mn-lt"/>
                          <a:ea typeface="+mn-ea"/>
                          <a:cs typeface="+mn-cs"/>
                        </a:rPr>
                        <a:t> for port operations, onshore power supply (OPS), Shore-to-Ship power, Anchorage-to-Ship power, Power for </a:t>
                      </a:r>
                      <a:r>
                        <a:rPr lang="en-GB" sz="1200" b="0" i="0" kern="1200" dirty="0" err="1">
                          <a:solidFill>
                            <a:schemeClr val="dk1"/>
                          </a:solidFill>
                          <a:effectLst/>
                          <a:latin typeface="+mn-lt"/>
                          <a:ea typeface="+mn-ea"/>
                          <a:cs typeface="+mn-cs"/>
                        </a:rPr>
                        <a:t>eFuels</a:t>
                      </a:r>
                      <a:r>
                        <a:rPr lang="en-GB" sz="1200" b="0" i="0" kern="1200" dirty="0">
                          <a:solidFill>
                            <a:schemeClr val="dk1"/>
                          </a:solidFill>
                          <a:effectLst/>
                          <a:latin typeface="+mn-lt"/>
                          <a:ea typeface="+mn-ea"/>
                          <a:cs typeface="+mn-cs"/>
                        </a:rPr>
                        <a:t>, terminal equipment electrification, and hinterland connectivity — reducing reliance on fossil-based grid imports and diesel generators. </a:t>
                      </a:r>
                      <a:r>
                        <a:rPr lang="en-GB" sz="1200" b="0" i="0" kern="1200" dirty="0">
                          <a:solidFill>
                            <a:schemeClr val="tx1"/>
                          </a:solidFill>
                          <a:effectLst/>
                          <a:latin typeface="+mn-lt"/>
                          <a:ea typeface="+mn-ea"/>
                          <a:cs typeface="+mn-cs"/>
                        </a:rPr>
                        <a:t>The turbines are currently at TRL 5. </a:t>
                      </a:r>
                    </a:p>
                    <a:p>
                      <a:r>
                        <a:rPr lang="en-GB" sz="1200" b="1" i="0" u="none" kern="1200" dirty="0">
                          <a:solidFill>
                            <a:srgbClr val="04A6B0"/>
                          </a:solidFill>
                          <a:effectLst/>
                          <a:latin typeface="+mn-lt"/>
                          <a:ea typeface="+mn-ea"/>
                          <a:cs typeface="+mn-cs"/>
                        </a:rPr>
                        <a:t>Partners we can engage: </a:t>
                      </a:r>
                    </a:p>
                    <a:p>
                      <a:pPr marL="171450" indent="-171450" rtl="0" fontAlgn="base">
                        <a:buFont typeface="Arial" panose="020B0604020202020204" pitchFamily="34" charset="0"/>
                        <a:buChar char="•"/>
                      </a:pPr>
                      <a:r>
                        <a:rPr lang="en-US" sz="1200" b="1" i="0" kern="1200" dirty="0">
                          <a:solidFill>
                            <a:schemeClr val="dk1"/>
                          </a:solidFill>
                          <a:effectLst/>
                          <a:latin typeface="+mn-lt"/>
                          <a:ea typeface="+mn-ea"/>
                          <a:cs typeface="+mn-cs"/>
                        </a:rPr>
                        <a:t>Commercial Partner</a:t>
                      </a:r>
                      <a:r>
                        <a:rPr lang="en-US" sz="1200" b="0" i="0" kern="1200" dirty="0">
                          <a:solidFill>
                            <a:schemeClr val="dk1"/>
                          </a:solidFill>
                          <a:effectLst/>
                          <a:latin typeface="+mn-lt"/>
                          <a:ea typeface="+mn-ea"/>
                          <a:cs typeface="+mn-cs"/>
                        </a:rPr>
                        <a:t>: Port of Aberdeen, Port of Esbjerg  (in discussion)</a:t>
                      </a:r>
                    </a:p>
                    <a:p>
                      <a:pPr marL="171450" indent="-171450" rtl="0" fontAlgn="base">
                        <a:buFont typeface="Arial" panose="020B0604020202020204" pitchFamily="34" charset="0"/>
                        <a:buChar char="•"/>
                      </a:pPr>
                      <a:r>
                        <a:rPr lang="en-US" sz="1200" b="1" i="0" kern="1200" dirty="0">
                          <a:solidFill>
                            <a:schemeClr val="dk1"/>
                          </a:solidFill>
                          <a:effectLst/>
                          <a:latin typeface="+mn-lt"/>
                          <a:ea typeface="+mn-ea"/>
                          <a:cs typeface="+mn-cs"/>
                        </a:rPr>
                        <a:t>Finance and business model development: </a:t>
                      </a:r>
                      <a:r>
                        <a:rPr lang="en-US" sz="1200" b="0" i="0" kern="1200" dirty="0">
                          <a:solidFill>
                            <a:schemeClr val="dk1"/>
                          </a:solidFill>
                          <a:effectLst/>
                          <a:latin typeface="+mn-lt"/>
                          <a:ea typeface="+mn-ea"/>
                          <a:cs typeface="+mn-cs"/>
                        </a:rPr>
                        <a:t>Jura Advisory Services</a:t>
                      </a:r>
                      <a:r>
                        <a:rPr lang="en-US" sz="1200" b="1" i="0" kern="1200" dirty="0">
                          <a:solidFill>
                            <a:schemeClr val="dk1"/>
                          </a:solidFill>
                          <a:effectLst/>
                          <a:latin typeface="+mn-lt"/>
                          <a:ea typeface="+mn-ea"/>
                          <a:cs typeface="+mn-cs"/>
                        </a:rPr>
                        <a:t> </a:t>
                      </a:r>
                      <a:r>
                        <a:rPr lang="en-US" sz="1200" b="0" i="0" kern="1200" dirty="0">
                          <a:solidFill>
                            <a:schemeClr val="dk1"/>
                          </a:solidFill>
                          <a:effectLst/>
                          <a:latin typeface="+mn-lt"/>
                          <a:ea typeface="+mn-ea"/>
                          <a:cs typeface="+mn-cs"/>
                        </a:rPr>
                        <a:t> </a:t>
                      </a:r>
                    </a:p>
                    <a:p>
                      <a:pPr marL="171450" indent="-171450" rtl="0" fontAlgn="base">
                        <a:buFont typeface="Arial" panose="020B0604020202020204" pitchFamily="34" charset="0"/>
                        <a:buChar char="•"/>
                      </a:pPr>
                      <a:r>
                        <a:rPr lang="en-US" sz="1200" b="1" i="0" kern="1200" dirty="0">
                          <a:solidFill>
                            <a:schemeClr val="dk1"/>
                          </a:solidFill>
                          <a:effectLst/>
                          <a:latin typeface="+mn-lt"/>
                          <a:ea typeface="+mn-ea"/>
                          <a:cs typeface="+mn-cs"/>
                        </a:rPr>
                        <a:t>Gearbox and Generators: </a:t>
                      </a:r>
                      <a:r>
                        <a:rPr lang="en-US" sz="1200" b="0" i="0" kern="1200" dirty="0">
                          <a:solidFill>
                            <a:schemeClr val="dk1"/>
                          </a:solidFill>
                          <a:effectLst/>
                          <a:latin typeface="+mn-lt"/>
                          <a:ea typeface="+mn-ea"/>
                          <a:cs typeface="+mn-cs"/>
                        </a:rPr>
                        <a:t>involution Technologies </a:t>
                      </a:r>
                    </a:p>
                    <a:p>
                      <a:pPr marL="171450" indent="-171450" rtl="0" fontAlgn="base">
                        <a:buFont typeface="Arial" panose="020B0604020202020204" pitchFamily="34" charset="0"/>
                        <a:buChar char="•"/>
                      </a:pPr>
                      <a:r>
                        <a:rPr lang="en-US" sz="1200" b="1" i="0" kern="1200" dirty="0">
                          <a:solidFill>
                            <a:schemeClr val="dk1"/>
                          </a:solidFill>
                          <a:effectLst/>
                          <a:latin typeface="+mn-lt"/>
                          <a:ea typeface="+mn-ea"/>
                          <a:cs typeface="+mn-cs"/>
                        </a:rPr>
                        <a:t>Research and Technology </a:t>
                      </a:r>
                      <a:r>
                        <a:rPr lang="en-US" sz="1200" b="1" i="0" kern="1200" dirty="0" err="1">
                          <a:solidFill>
                            <a:schemeClr val="dk1"/>
                          </a:solidFill>
                          <a:effectLst/>
                          <a:latin typeface="+mn-lt"/>
                          <a:ea typeface="+mn-ea"/>
                          <a:cs typeface="+mn-cs"/>
                        </a:rPr>
                        <a:t>Organisations</a:t>
                      </a:r>
                      <a:r>
                        <a:rPr lang="en-US" sz="1200" b="1" i="0" kern="1200" dirty="0">
                          <a:solidFill>
                            <a:schemeClr val="dk1"/>
                          </a:solidFill>
                          <a:effectLst/>
                          <a:latin typeface="+mn-lt"/>
                          <a:ea typeface="+mn-ea"/>
                          <a:cs typeface="+mn-cs"/>
                        </a:rPr>
                        <a:t>:</a:t>
                      </a:r>
                      <a:r>
                        <a:rPr lang="en-US" sz="1200" b="0" i="0" kern="1200" dirty="0">
                          <a:solidFill>
                            <a:schemeClr val="dk1"/>
                          </a:solidFill>
                          <a:effectLst/>
                          <a:latin typeface="+mn-lt"/>
                          <a:ea typeface="+mn-ea"/>
                          <a:cs typeface="+mn-cs"/>
                        </a:rPr>
                        <a:t> Cranfield University </a:t>
                      </a:r>
                    </a:p>
                    <a:p>
                      <a:pPr marL="171450" indent="-171450" rtl="0" fontAlgn="base">
                        <a:buFont typeface="Arial" panose="020B0604020202020204" pitchFamily="34" charset="0"/>
                        <a:buChar char="•"/>
                      </a:pPr>
                      <a:r>
                        <a:rPr lang="en-US" sz="1200" b="1" i="0" kern="1200" dirty="0">
                          <a:solidFill>
                            <a:schemeClr val="dk1"/>
                          </a:solidFill>
                          <a:effectLst/>
                          <a:latin typeface="+mn-lt"/>
                          <a:ea typeface="+mn-ea"/>
                          <a:cs typeface="+mn-cs"/>
                        </a:rPr>
                        <a:t>Catapults</a:t>
                      </a:r>
                      <a:r>
                        <a:rPr lang="en-US" sz="1200" b="0" i="0" kern="1200" dirty="0">
                          <a:solidFill>
                            <a:schemeClr val="dk1"/>
                          </a:solidFill>
                          <a:effectLst/>
                          <a:latin typeface="+mn-lt"/>
                          <a:ea typeface="+mn-ea"/>
                          <a:cs typeface="+mn-cs"/>
                        </a:rPr>
                        <a:t>: MTC, CPI, OREC  </a:t>
                      </a:r>
                    </a:p>
                    <a:p>
                      <a:pPr marL="171450" indent="-171450" rtl="0" fontAlgn="base">
                        <a:buFont typeface="Arial" panose="020B0604020202020204" pitchFamily="34" charset="0"/>
                        <a:buChar char="•"/>
                      </a:pPr>
                      <a:r>
                        <a:rPr lang="en-US" sz="1200" b="1" i="0" kern="1200" dirty="0">
                          <a:solidFill>
                            <a:schemeClr val="dk1"/>
                          </a:solidFill>
                          <a:effectLst/>
                          <a:latin typeface="+mn-lt"/>
                          <a:ea typeface="+mn-ea"/>
                          <a:cs typeface="+mn-cs"/>
                        </a:rPr>
                        <a:t>Microgrid:</a:t>
                      </a:r>
                      <a:r>
                        <a:rPr lang="en-US" sz="1200" b="0" i="0" kern="1200" dirty="0">
                          <a:solidFill>
                            <a:schemeClr val="dk1"/>
                          </a:solidFill>
                          <a:effectLst/>
                          <a:latin typeface="+mn-lt"/>
                          <a:ea typeface="+mn-ea"/>
                          <a:cs typeface="+mn-cs"/>
                        </a:rPr>
                        <a:t> Schneider Electric</a:t>
                      </a:r>
                    </a:p>
                    <a:p>
                      <a:pPr marL="171450" indent="-171450" rtl="0" fontAlgn="base">
                        <a:buFont typeface="Arial" panose="020B0604020202020204" pitchFamily="34" charset="0"/>
                        <a:buChar char="•"/>
                      </a:pPr>
                      <a:r>
                        <a:rPr lang="en-US" sz="1200" b="1" i="0" kern="1200" dirty="0">
                          <a:solidFill>
                            <a:schemeClr val="dk1"/>
                          </a:solidFill>
                          <a:effectLst/>
                          <a:latin typeface="+mn-lt"/>
                          <a:ea typeface="+mn-ea"/>
                          <a:cs typeface="+mn-cs"/>
                        </a:rPr>
                        <a:t>Certification and Validation </a:t>
                      </a:r>
                      <a:r>
                        <a:rPr lang="en-US" sz="1200" b="1" i="0" kern="1200" dirty="0" err="1">
                          <a:solidFill>
                            <a:schemeClr val="dk1"/>
                          </a:solidFill>
                          <a:effectLst/>
                          <a:latin typeface="+mn-lt"/>
                          <a:ea typeface="+mn-ea"/>
                          <a:cs typeface="+mn-cs"/>
                        </a:rPr>
                        <a:t>organisations</a:t>
                      </a:r>
                      <a:r>
                        <a:rPr lang="en-US" sz="1200" b="0" i="0" kern="1200" dirty="0">
                          <a:solidFill>
                            <a:schemeClr val="dk1"/>
                          </a:solidFill>
                          <a:effectLst/>
                          <a:latin typeface="+mn-lt"/>
                          <a:ea typeface="+mn-ea"/>
                          <a:cs typeface="+mn-cs"/>
                        </a:rPr>
                        <a:t>: Orcades Marine </a:t>
                      </a:r>
                    </a:p>
                    <a:p>
                      <a:pPr marL="171450" indent="-171450" rtl="0" fontAlgn="base">
                        <a:buFont typeface="Arial" panose="020B0604020202020204" pitchFamily="34" charset="0"/>
                        <a:buChar char="•"/>
                      </a:pPr>
                      <a:r>
                        <a:rPr lang="en-US" sz="1200" b="1" i="0" kern="1200" dirty="0">
                          <a:solidFill>
                            <a:schemeClr val="dk1"/>
                          </a:solidFill>
                          <a:effectLst/>
                          <a:latin typeface="+mn-lt"/>
                          <a:ea typeface="+mn-ea"/>
                          <a:cs typeface="+mn-cs"/>
                        </a:rPr>
                        <a:t>AI based monitoring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EcoDetect</a:t>
                      </a:r>
                      <a:r>
                        <a:rPr lang="en-US" sz="1200" b="0" i="0" kern="1200" dirty="0">
                          <a:solidFill>
                            <a:schemeClr val="dk1"/>
                          </a:solidFill>
                          <a:effectLst/>
                          <a:latin typeface="+mn-lt"/>
                          <a:ea typeface="+mn-ea"/>
                          <a:cs typeface="+mn-cs"/>
                        </a:rPr>
                        <a:t> </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GB" sz="1400" b="1" dirty="0">
                          <a:solidFill>
                            <a:srgbClr val="04A6B0"/>
                          </a:solidFill>
                        </a:rPr>
                        <a:t>Administrative Information</a:t>
                      </a:r>
                      <a:endParaRPr lang="en-GB" sz="1400" b="0" dirty="0">
                        <a:solidFill>
                          <a:srgbClr val="04A6B0"/>
                        </a:solidFill>
                      </a:endParaRPr>
                    </a:p>
                    <a:p>
                      <a:r>
                        <a:rPr lang="en-GB" sz="1400" b="1" i="0" dirty="0"/>
                        <a:t>Role: </a:t>
                      </a:r>
                      <a:r>
                        <a:rPr lang="en-GB" sz="1400" i="0" dirty="0"/>
                        <a:t>Partner</a:t>
                      </a:r>
                      <a:r>
                        <a:rPr lang="en-GB" sz="1400" i="1" dirty="0"/>
                        <a:t> </a:t>
                      </a:r>
                    </a:p>
                    <a:p>
                      <a:r>
                        <a:rPr lang="en-GB" sz="1400" b="1" i="0" dirty="0"/>
                        <a:t>Contact details: </a:t>
                      </a:r>
                    </a:p>
                    <a:p>
                      <a:r>
                        <a:rPr lang="en-US" sz="1200" b="0" i="0" kern="1200" dirty="0">
                          <a:solidFill>
                            <a:schemeClr val="dk1"/>
                          </a:solidFill>
                          <a:effectLst/>
                          <a:latin typeface="+mn-lt"/>
                          <a:ea typeface="+mn-ea"/>
                          <a:cs typeface="+mn-cs"/>
                        </a:rPr>
                        <a:t>Jagadish Rao Raghavendra, FT NED Dipl.</a:t>
                      </a:r>
                      <a:r>
                        <a:rPr lang="en-GB" sz="1200" i="1" dirty="0"/>
                        <a:t> </a:t>
                      </a:r>
                    </a:p>
                    <a:p>
                      <a:r>
                        <a:rPr lang="en-GB" sz="1200" i="1" dirty="0">
                          <a:hlinkClick r:id="rId3"/>
                        </a:rPr>
                        <a:t>jrrao@propelandpower.com</a:t>
                      </a:r>
                      <a:r>
                        <a:rPr lang="en-GB" sz="1200" i="1" dirty="0"/>
                        <a:t> </a:t>
                      </a:r>
                    </a:p>
                    <a:p>
                      <a:r>
                        <a:rPr lang="en-GB" sz="1200" i="1" dirty="0"/>
                        <a:t>+44 7921 462171</a:t>
                      </a:r>
                    </a:p>
                    <a:p>
                      <a:r>
                        <a:rPr lang="en-GB" sz="1200" i="0" dirty="0"/>
                        <a:t>Location: 482A, Warwick Road, Solihull, B91 1AG, UK</a:t>
                      </a:r>
                    </a:p>
                    <a:p>
                      <a:r>
                        <a:rPr lang="en-GB" sz="1200" i="0" dirty="0"/>
                        <a:t> </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2423689332"/>
                  </a:ext>
                </a:extLst>
              </a:tr>
            </a:tbl>
          </a:graphicData>
        </a:graphic>
      </p:graphicFrame>
      <p:sp>
        <p:nvSpPr>
          <p:cNvPr id="5" name="TextBox 4">
            <a:extLst>
              <a:ext uri="{FF2B5EF4-FFF2-40B4-BE49-F238E27FC236}">
                <a16:creationId xmlns:a16="http://schemas.microsoft.com/office/drawing/2014/main" id="{60D4C6AC-235C-419E-A486-70D07FF3A543}"/>
              </a:ext>
            </a:extLst>
          </p:cNvPr>
          <p:cNvSpPr txBox="1"/>
          <p:nvPr/>
        </p:nvSpPr>
        <p:spPr>
          <a:xfrm>
            <a:off x="376518" y="102100"/>
            <a:ext cx="9705092" cy="646331"/>
          </a:xfrm>
          <a:prstGeom prst="rect">
            <a:avLst/>
          </a:prstGeom>
          <a:noFill/>
        </p:spPr>
        <p:txBody>
          <a:bodyPr wrap="square" rtlCol="0">
            <a:spAutoFit/>
          </a:bodyPr>
          <a:lstStyle/>
          <a:p>
            <a:pPr fontAlgn="base"/>
            <a:r>
              <a:rPr lang="en-GB" b="1" dirty="0"/>
              <a:t>HORIZON‑CL5‑2026‑05‑D5‑11 (ZEWT Partnership)</a:t>
            </a:r>
            <a:r>
              <a:rPr lang="en-GB" b="1" dirty="0">
                <a:solidFill>
                  <a:srgbClr val="035090"/>
                </a:solidFill>
              </a:rPr>
              <a:t>: </a:t>
            </a:r>
            <a:r>
              <a:rPr lang="en-GB" b="1" dirty="0"/>
              <a:t>Marine‑Safe, AI‑Enabled Tidal Energy Systems for Zero‑Emission, Climate‑Resilient Ports of the Future </a:t>
            </a:r>
          </a:p>
        </p:txBody>
      </p:sp>
      <p:pic>
        <p:nvPicPr>
          <p:cNvPr id="1026" name="Picture 2">
            <a:extLst>
              <a:ext uri="{FF2B5EF4-FFF2-40B4-BE49-F238E27FC236}">
                <a16:creationId xmlns:a16="http://schemas.microsoft.com/office/drawing/2014/main" id="{7660824A-6157-D433-F59D-209BC6293B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20400" y="-38969"/>
            <a:ext cx="1371600" cy="7874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718A438A-4947-B30D-C01B-FB94B6692EB6}"/>
              </a:ext>
            </a:extLst>
          </p:cNvPr>
          <p:cNvPicPr>
            <a:picLocks noChangeAspect="1"/>
          </p:cNvPicPr>
          <p:nvPr/>
        </p:nvPicPr>
        <p:blipFill>
          <a:blip r:embed="rId5"/>
          <a:stretch>
            <a:fillRect/>
          </a:stretch>
        </p:blipFill>
        <p:spPr>
          <a:xfrm>
            <a:off x="9342185" y="5757816"/>
            <a:ext cx="1774371" cy="998084"/>
          </a:xfrm>
          <a:prstGeom prst="rect">
            <a:avLst/>
          </a:prstGeom>
        </p:spPr>
      </p:pic>
    </p:spTree>
    <p:extLst>
      <p:ext uri="{BB962C8B-B14F-4D97-AF65-F5344CB8AC3E}">
        <p14:creationId xmlns:p14="http://schemas.microsoft.com/office/powerpoint/2010/main" val="1351304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279</TotalTime>
  <Words>569</Words>
  <Application>Microsoft Office PowerPoint</Application>
  <PresentationFormat>Widescreen</PresentationFormat>
  <Paragraphs>38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Mothersole</dc:creator>
  <cp:lastModifiedBy>Jagadish Rao Raghavendra</cp:lastModifiedBy>
  <cp:revision>8</cp:revision>
  <dcterms:created xsi:type="dcterms:W3CDTF">2020-04-08T14:43:26Z</dcterms:created>
  <dcterms:modified xsi:type="dcterms:W3CDTF">2026-01-28T16:11:04Z</dcterms:modified>
</cp:coreProperties>
</file>