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6"/>
    <p:sldId id="258" r:id="rId7"/>
  </p:sldIdLst>
  <p:sldSz cx="6858000" cy="9906000" type="A4"/>
  <p:notesSz cx="6797675" cy="9929813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776"/>
    <a:srgbClr val="23408F"/>
    <a:srgbClr val="D2DEE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1A68C5-8E70-10E3-6F28-B36F3B221045}" v="181" dt="2026-01-20T14:20:16.806"/>
    <p1510:client id="{D1FDD2E3-46D8-5F61-D2FD-C78FF1313AFE}" v="6" dt="2026-01-20T14:06:53.1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redný štýl 2 - zvýrazneni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redný štýl 2 - zvýrazneni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redný štýl 2 - zvýrazneni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redný štýl 2 - zvýrazneni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redný štýl 2 - zvýrazneni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Stredný štý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436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k-SK"/>
              <a:t>Kliknutím upravte štýl predlohy podnadpisov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26. 1. 2026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45247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26. 1. 2026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44095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26. 1. 2026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55383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26. 1. 2026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6753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26. 1. 2026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9579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26. 1. 2026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44001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26. 1. 2026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39397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26. 1. 2026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76115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26. 1. 2026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77716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26. 1. 2026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58598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26. 1. 2026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57460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30255-3CCF-45EE-B43D-97FB1A0D6585}" type="datetimeFigureOut">
              <a:rPr lang="sk-SK" smtClean="0"/>
              <a:t>26. 1. 2026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03059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mailto:horizont@cvtisr.sk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://www.horizont-europa.sk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jpeg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eraportal.sk/horizont-europa/" TargetMode="External"/><Relationship Id="rId7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2.jpeg"/><Relationship Id="rId4" Type="http://schemas.openxmlformats.org/officeDocument/2006/relationships/hyperlink" Target="mailto:horizont@cvtisr.sk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ĺžnik 18"/>
          <p:cNvSpPr/>
          <p:nvPr/>
        </p:nvSpPr>
        <p:spPr>
          <a:xfrm>
            <a:off x="0" y="1688207"/>
            <a:ext cx="6858000" cy="759080"/>
          </a:xfrm>
          <a:prstGeom prst="rect">
            <a:avLst/>
          </a:prstGeom>
          <a:gradFill flip="none" rotWithShape="1">
            <a:gsLst>
              <a:gs pos="0">
                <a:srgbClr val="23408F">
                  <a:shade val="30000"/>
                  <a:satMod val="115000"/>
                </a:srgbClr>
              </a:gs>
              <a:gs pos="50000">
                <a:srgbClr val="23408F">
                  <a:shade val="67500"/>
                  <a:satMod val="115000"/>
                </a:srgbClr>
              </a:gs>
              <a:gs pos="100000">
                <a:srgbClr val="23408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BlokTextu 19"/>
          <p:cNvSpPr txBox="1"/>
          <p:nvPr/>
        </p:nvSpPr>
        <p:spPr>
          <a:xfrm>
            <a:off x="142875" y="1830736"/>
            <a:ext cx="649184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100" b="1">
                <a:solidFill>
                  <a:schemeClr val="bg1"/>
                </a:solidFill>
              </a:rPr>
              <a:t>Národné </a:t>
            </a:r>
            <a:r>
              <a:rPr lang="sk-SK" sz="2100" b="1" err="1">
                <a:solidFill>
                  <a:schemeClr val="bg1"/>
                </a:solidFill>
              </a:rPr>
              <a:t>infodni</a:t>
            </a:r>
            <a:r>
              <a:rPr lang="sk-SK" sz="2100" b="1">
                <a:solidFill>
                  <a:schemeClr val="bg1"/>
                </a:solidFill>
              </a:rPr>
              <a:t> k výzvam Horizontu Európa na rok 2026</a:t>
            </a:r>
          </a:p>
        </p:txBody>
      </p:sp>
      <p:sp>
        <p:nvSpPr>
          <p:cNvPr id="25" name="BlokTextu 24"/>
          <p:cNvSpPr txBox="1"/>
          <p:nvPr/>
        </p:nvSpPr>
        <p:spPr>
          <a:xfrm>
            <a:off x="584184" y="8878679"/>
            <a:ext cx="2497673" cy="7848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k-SK" sz="900" b="1">
                <a:solidFill>
                  <a:srgbClr val="2340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Národná kancelária Horizontu</a:t>
            </a:r>
          </a:p>
          <a:p>
            <a:r>
              <a:rPr lang="en-GB" sz="900">
                <a:solidFill>
                  <a:srgbClr val="23408F"/>
                </a:solidFill>
                <a:latin typeface="Arial"/>
                <a:cs typeface="Arial"/>
              </a:rPr>
              <a:t>Centrum </a:t>
            </a:r>
            <a:r>
              <a:rPr lang="en-GB" sz="900" err="1">
                <a:solidFill>
                  <a:srgbClr val="23408F"/>
                </a:solidFill>
                <a:latin typeface="Arial"/>
                <a:cs typeface="Arial"/>
              </a:rPr>
              <a:t>vedecko-technických</a:t>
            </a:r>
            <a:r>
              <a:rPr lang="en-GB" sz="900">
                <a:solidFill>
                  <a:srgbClr val="23408F"/>
                </a:solidFill>
                <a:latin typeface="Arial"/>
                <a:cs typeface="Arial"/>
              </a:rPr>
              <a:t> </a:t>
            </a:r>
            <a:r>
              <a:rPr lang="en-GB" sz="900" err="1">
                <a:solidFill>
                  <a:srgbClr val="23408F"/>
                </a:solidFill>
                <a:latin typeface="Arial"/>
                <a:cs typeface="Arial"/>
              </a:rPr>
              <a:t>informácií</a:t>
            </a:r>
            <a:r>
              <a:rPr lang="en-GB" sz="900">
                <a:solidFill>
                  <a:srgbClr val="23408F"/>
                </a:solidFill>
                <a:latin typeface="Arial"/>
                <a:cs typeface="Arial"/>
              </a:rPr>
              <a:t> SR      </a:t>
            </a:r>
            <a:r>
              <a:rPr lang="en-GB" sz="900" err="1">
                <a:solidFill>
                  <a:srgbClr val="23408F"/>
                </a:solidFill>
                <a:latin typeface="Arial"/>
                <a:cs typeface="Arial"/>
              </a:rPr>
              <a:t>Lamačská</a:t>
            </a:r>
            <a:r>
              <a:rPr lang="en-GB" sz="900">
                <a:solidFill>
                  <a:srgbClr val="23408F"/>
                </a:solidFill>
                <a:latin typeface="Arial"/>
                <a:cs typeface="Arial"/>
              </a:rPr>
              <a:t> cesta 8/A,811 04 Bratislava</a:t>
            </a:r>
            <a:endParaRPr lang="sk-SK" sz="900">
              <a:solidFill>
                <a:srgbClr val="23408F"/>
              </a:solidFill>
              <a:latin typeface="Arial"/>
              <a:cs typeface="Arial"/>
            </a:endParaRPr>
          </a:p>
          <a:p>
            <a:r>
              <a:rPr lang="sk-SK" sz="90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www.horizont-europa.sk</a:t>
            </a:r>
            <a:endParaRPr lang="sk-SK" sz="9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b="1" u="sng">
                <a:solidFill>
                  <a:srgbClr val="23408F"/>
                </a:solidFill>
                <a:latin typeface="Arial"/>
                <a:cs typeface="Arial"/>
                <a:hlinkClick r:id="rId3"/>
              </a:rPr>
              <a:t>h</a:t>
            </a:r>
            <a:r>
              <a:rPr lang="sk-SK" sz="900" b="1" u="sng">
                <a:solidFill>
                  <a:srgbClr val="23408F"/>
                </a:solidFill>
                <a:latin typeface="Arial"/>
                <a:cs typeface="Arial"/>
                <a:hlinkClick r:id="rId3"/>
              </a:rPr>
              <a:t>orizont</a:t>
            </a:r>
            <a:r>
              <a:rPr lang="en-GB" sz="900" b="1" u="sng">
                <a:solidFill>
                  <a:srgbClr val="23408F"/>
                </a:solidFill>
                <a:latin typeface="Arial"/>
                <a:cs typeface="Arial"/>
                <a:hlinkClick r:id="rId3"/>
              </a:rPr>
              <a:t>@cvtisr.sk</a:t>
            </a:r>
            <a:endParaRPr lang="sk-SK" sz="900">
              <a:solidFill>
                <a:srgbClr val="23408F"/>
              </a:solidFill>
              <a:latin typeface="Arial"/>
              <a:cs typeface="Arial"/>
            </a:endParaRPr>
          </a:p>
        </p:txBody>
      </p:sp>
      <p:pic>
        <p:nvPicPr>
          <p:cNvPr id="28" name="Obrázok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431"/>
            <a:ext cx="6858000" cy="836156"/>
          </a:xfrm>
          <a:prstGeom prst="rect">
            <a:avLst/>
          </a:prstGeom>
        </p:spPr>
      </p:pic>
      <p:sp>
        <p:nvSpPr>
          <p:cNvPr id="51" name="BlokTextu 50"/>
          <p:cNvSpPr txBox="1"/>
          <p:nvPr/>
        </p:nvSpPr>
        <p:spPr>
          <a:xfrm>
            <a:off x="584184" y="2471739"/>
            <a:ext cx="5609222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sk-SK" sz="1200" b="1">
                <a:solidFill>
                  <a:srgbClr val="23408F"/>
                </a:solidFill>
              </a:rPr>
              <a:t>Dátum:            	27. 1. 2026</a:t>
            </a:r>
          </a:p>
          <a:p>
            <a:pPr>
              <a:spcBef>
                <a:spcPts val="600"/>
              </a:spcBef>
            </a:pPr>
            <a:r>
              <a:rPr lang="sk-SK" sz="1200" b="1">
                <a:solidFill>
                  <a:srgbClr val="23408F"/>
                </a:solidFill>
              </a:rPr>
              <a:t>Miesto:	online stream</a:t>
            </a:r>
          </a:p>
        </p:txBody>
      </p:sp>
      <p:sp>
        <p:nvSpPr>
          <p:cNvPr id="54" name="BlokTextu 53"/>
          <p:cNvSpPr txBox="1"/>
          <p:nvPr/>
        </p:nvSpPr>
        <p:spPr>
          <a:xfrm>
            <a:off x="599297" y="3005367"/>
            <a:ext cx="30071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sk-SK" sz="1200" b="1">
                <a:solidFill>
                  <a:srgbClr val="23408F"/>
                </a:solidFill>
              </a:rPr>
              <a:t>PROGRAM </a:t>
            </a:r>
          </a:p>
        </p:txBody>
      </p:sp>
      <p:graphicFrame>
        <p:nvGraphicFramePr>
          <p:cNvPr id="60" name="Tabuľka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759574"/>
              </p:ext>
            </p:extLst>
          </p:nvPr>
        </p:nvGraphicFramePr>
        <p:xfrm>
          <a:off x="636016" y="3277704"/>
          <a:ext cx="5816600" cy="3527496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964125">
                  <a:extLst>
                    <a:ext uri="{9D8B030D-6E8A-4147-A177-3AD203B41FA5}">
                      <a16:colId xmlns:a16="http://schemas.microsoft.com/office/drawing/2014/main" val="1814946885"/>
                    </a:ext>
                  </a:extLst>
                </a:gridCol>
                <a:gridCol w="4852475">
                  <a:extLst>
                    <a:ext uri="{9D8B030D-6E8A-4147-A177-3AD203B41FA5}">
                      <a16:colId xmlns:a16="http://schemas.microsoft.com/office/drawing/2014/main" val="3454039848"/>
                    </a:ext>
                  </a:extLst>
                </a:gridCol>
              </a:tblGrid>
              <a:tr h="388019">
                <a:tc>
                  <a:txBody>
                    <a:bodyPr/>
                    <a:lstStyle/>
                    <a:p>
                      <a:pPr algn="ctr"/>
                      <a:r>
                        <a:rPr lang="sk-SK" sz="1100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09:00 – 09:05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Privítanie účastníkov a účastníčok, úvod do programu Horizont</a:t>
                      </a:r>
                      <a:r>
                        <a:rPr lang="sk-SK" sz="1100" kern="1200" baseline="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 Európa</a:t>
                      </a: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b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(Vladimír Riška, riaditeľ Odboru</a:t>
                      </a:r>
                      <a:r>
                        <a:rPr lang="sk-SK" sz="1100" kern="1200" baseline="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 medzinárodnej spolupráce CVTI SR</a:t>
                      </a: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986289"/>
                  </a:ext>
                </a:extLst>
              </a:tr>
              <a:tr h="388019">
                <a:tc>
                  <a:txBody>
                    <a:bodyPr/>
                    <a:lstStyle/>
                    <a:p>
                      <a:pPr algn="ctr"/>
                      <a:r>
                        <a:rPr lang="sk-SK" sz="1100" b="1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09:05 – 09:10</a:t>
                      </a:r>
                      <a:endParaRPr lang="sk-SK" sz="1100" kern="120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Predstavenie</a:t>
                      </a:r>
                      <a:r>
                        <a:rPr lang="sk-SK" sz="1100" kern="1200" baseline="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 programu Národných </a:t>
                      </a:r>
                      <a:r>
                        <a:rPr lang="sk-SK" sz="1100" kern="1200" baseline="0" dirty="0" err="1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infodní</a:t>
                      </a:r>
                      <a:r>
                        <a:rPr lang="sk-SK" sz="1100" kern="1200" baseline="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 2026</a:t>
                      </a: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(Alexandra</a:t>
                      </a:r>
                      <a:r>
                        <a:rPr lang="sk-SK" sz="1100" kern="1200" baseline="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k-SK" sz="1100" kern="1200" baseline="0" dirty="0" err="1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Rysuľová</a:t>
                      </a:r>
                      <a:r>
                        <a:rPr lang="sk-SK" sz="1100" kern="1200" baseline="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, koordinátorka Národných kontaktných bodov</a:t>
                      </a: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196305"/>
                  </a:ext>
                </a:extLst>
              </a:tr>
              <a:tr h="388019">
                <a:tc>
                  <a:txBody>
                    <a:bodyPr/>
                    <a:lstStyle/>
                    <a:p>
                      <a:pPr algn="ctr"/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09:10 – </a:t>
                      </a:r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09:35</a:t>
                      </a:r>
                      <a:endParaRPr lang="sk-SK" sz="1100" kern="1200" dirty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sk-SK" sz="1100" kern="1200" dirty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Horizontálne témy (etika, rodová rovnosť, otvorená veda, bezpečnosť) </a:t>
                      </a:r>
                      <a:b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(Soňa </a:t>
                      </a:r>
                      <a:r>
                        <a:rPr lang="sk-SK" sz="1100" kern="1200" dirty="0" err="1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Ftáčniková</a:t>
                      </a: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088117"/>
                  </a:ext>
                </a:extLst>
              </a:tr>
              <a:tr h="388019">
                <a:tc>
                  <a:txBody>
                    <a:bodyPr/>
                    <a:lstStyle/>
                    <a:p>
                      <a:pPr algn="ctr"/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09:35 </a:t>
                      </a: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– 10:00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Výskumné infraštruktúry a Spoločné výskumné centrum (JRC)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0" kern="1200" baseline="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(Monika </a:t>
                      </a:r>
                      <a:r>
                        <a:rPr lang="sk-SK" sz="1100" b="0" kern="1200" baseline="0" dirty="0" err="1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Brečková</a:t>
                      </a:r>
                      <a:r>
                        <a:rPr lang="sk-SK" sz="1100" b="0" kern="1200" baseline="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sk-SK" sz="1100" kern="1200" dirty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902704"/>
                  </a:ext>
                </a:extLst>
              </a:tr>
              <a:tr h="388019">
                <a:tc>
                  <a:txBody>
                    <a:bodyPr/>
                    <a:lstStyle/>
                    <a:p>
                      <a:pPr algn="ctr"/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10:00 – 10:15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Európska </a:t>
                      </a:r>
                      <a:r>
                        <a:rPr lang="sk-SK" sz="1100" kern="1200" baseline="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rada pre výskum (ERC)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baseline="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(Zuzana </a:t>
                      </a:r>
                      <a:r>
                        <a:rPr lang="sk-SK" sz="1100" kern="1200" baseline="0" dirty="0" err="1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Reptová</a:t>
                      </a:r>
                      <a:r>
                        <a:rPr lang="sk-SK" sz="1100" kern="1200" baseline="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sk-SK" sz="1100" kern="1200" dirty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997826"/>
                  </a:ext>
                </a:extLst>
              </a:tr>
              <a:tr h="540456"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sk-SK" sz="1100" b="1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10:15 – 10:35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0" kern="1200" baseline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Európska rada pre inovácie (EIC)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0" kern="1200" baseline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(Peter Szuttor)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076593"/>
                  </a:ext>
                </a:extLst>
              </a:tr>
              <a:tr h="246654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10:35 – 11:00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PRESTÁVKA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880364"/>
                  </a:ext>
                </a:extLst>
              </a:tr>
              <a:tr h="38801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11:00 – 11:20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 err="1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Marie</a:t>
                      </a:r>
                      <a:r>
                        <a:rPr lang="sk-SK" sz="1100" kern="1200" baseline="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k-SK" sz="1100" kern="1200" baseline="0" dirty="0" err="1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Skłodowska</a:t>
                      </a:r>
                      <a:r>
                        <a:rPr lang="sk-SK" sz="1100" kern="1200" baseline="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 Curie </a:t>
                      </a:r>
                      <a:r>
                        <a:rPr lang="sk-SK" sz="1100" kern="1200" baseline="0" dirty="0" err="1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Actions</a:t>
                      </a:r>
                      <a:r>
                        <a:rPr lang="sk-SK" sz="1100" kern="1200" baseline="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 (MSCA)</a:t>
                      </a:r>
                      <a:br>
                        <a:rPr lang="sk-SK" sz="1100" kern="1200" baseline="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sk-SK" sz="1100" kern="1200" baseline="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(Karla </a:t>
                      </a:r>
                      <a:r>
                        <a:rPr lang="sk-SK" sz="1100" kern="1200" baseline="0" dirty="0" err="1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Zimanová</a:t>
                      </a:r>
                      <a:r>
                        <a:rPr lang="sk-SK" sz="1100" kern="1200" baseline="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sk-SK" sz="1100" kern="1200" dirty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100" kern="1200" dirty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4474015"/>
                  </a:ext>
                </a:extLst>
              </a:tr>
            </a:tbl>
          </a:graphicData>
        </a:graphic>
      </p:graphicFrame>
      <p:pic>
        <p:nvPicPr>
          <p:cNvPr id="24" name="Obrázok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376" y="8786943"/>
            <a:ext cx="1227666" cy="862897"/>
          </a:xfrm>
          <a:prstGeom prst="rect">
            <a:avLst/>
          </a:prstGeom>
          <a:ln>
            <a:noFill/>
          </a:ln>
        </p:spPr>
      </p:pic>
      <p:graphicFrame>
        <p:nvGraphicFramePr>
          <p:cNvPr id="17" name="Tabuľk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546781"/>
              </p:ext>
            </p:extLst>
          </p:nvPr>
        </p:nvGraphicFramePr>
        <p:xfrm>
          <a:off x="636016" y="6643806"/>
          <a:ext cx="5813625" cy="2063832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968398">
                  <a:extLst>
                    <a:ext uri="{9D8B030D-6E8A-4147-A177-3AD203B41FA5}">
                      <a16:colId xmlns:a16="http://schemas.microsoft.com/office/drawing/2014/main" val="1814946885"/>
                    </a:ext>
                  </a:extLst>
                </a:gridCol>
                <a:gridCol w="4845227">
                  <a:extLst>
                    <a:ext uri="{9D8B030D-6E8A-4147-A177-3AD203B41FA5}">
                      <a16:colId xmlns:a16="http://schemas.microsoft.com/office/drawing/2014/main" val="3454039848"/>
                    </a:ext>
                  </a:extLst>
                </a:gridCol>
              </a:tblGrid>
              <a:tr h="387706">
                <a:tc>
                  <a:txBody>
                    <a:bodyPr/>
                    <a:lstStyle/>
                    <a:p>
                      <a:pPr algn="ctr"/>
                      <a:r>
                        <a:rPr lang="sk-SK" sz="1100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11:20 – 11:50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sk-SK" sz="1100" b="0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Klaster 1</a:t>
                      </a:r>
                      <a:r>
                        <a:rPr lang="sk-SK" sz="1100" b="0" kern="1200" baseline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 – Zdravie a súvisiace výzvy v misii Rakovina a v partnerstvách EÚ</a:t>
                      </a:r>
                    </a:p>
                    <a:p>
                      <a:pPr marL="0" algn="l" defTabSz="685800" rtl="0" eaLnBrk="1" latinLnBrk="0" hangingPunct="1"/>
                      <a:r>
                        <a:rPr lang="sk-SK" sz="1100" b="0" kern="1200" baseline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(Monika </a:t>
                      </a:r>
                      <a:r>
                        <a:rPr lang="sk-SK" sz="1100" b="0" kern="1200" baseline="0" err="1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Brečková</a:t>
                      </a:r>
                      <a:r>
                        <a:rPr lang="sk-SK" sz="1100" b="0" kern="1200" baseline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sk-SK" sz="1100" b="0" kern="120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986289"/>
                  </a:ext>
                </a:extLst>
              </a:tr>
              <a:tr h="23539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11:50 – 13:00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PRESTÁVKA NA OBED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3860452"/>
                  </a:ext>
                </a:extLst>
              </a:tr>
              <a:tr h="40510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13:00 – 13:15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Klaster 2</a:t>
                      </a:r>
                      <a:r>
                        <a:rPr lang="sk-SK" sz="1100" kern="1200" baseline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 – Kultúra, tvorivosť a inkluzívna spoločnosť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(Elena Žáková)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0309571"/>
                  </a:ext>
                </a:extLst>
              </a:tr>
              <a:tr h="475656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13:15 – 13:30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Nový</a:t>
                      </a:r>
                      <a:r>
                        <a:rPr lang="sk-SK" sz="1100" kern="1200" baseline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 európsky </a:t>
                      </a:r>
                      <a:r>
                        <a:rPr lang="sk-SK" sz="1100" kern="1200" baseline="0" err="1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Bauhaus</a:t>
                      </a:r>
                      <a:r>
                        <a:rPr lang="sk-SK" sz="1100" kern="1200" baseline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 (NEB)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baseline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(Elena Žáková)</a:t>
                      </a:r>
                      <a:endParaRPr lang="sk-SK" sz="1100" kern="120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994838"/>
                  </a:ext>
                </a:extLst>
              </a:tr>
              <a:tr h="475656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13:30 – </a:t>
                      </a:r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14:00</a:t>
                      </a:r>
                      <a:endParaRPr lang="sk-SK" sz="1100" kern="1200" dirty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Klaster 3 – Civilná bezpečnosť pre spoločnosť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(Marta Kollárová)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3070205"/>
                  </a:ext>
                </a:extLst>
              </a:tr>
            </a:tbl>
          </a:graphicData>
        </a:graphic>
      </p:graphicFrame>
      <p:pic>
        <p:nvPicPr>
          <p:cNvPr id="9" name="Obrázok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614" y="1020772"/>
            <a:ext cx="2044428" cy="475113"/>
          </a:xfrm>
          <a:prstGeom prst="rect">
            <a:avLst/>
          </a:prstGeom>
        </p:spPr>
      </p:pic>
      <p:pic>
        <p:nvPicPr>
          <p:cNvPr id="12" name="Obrázok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35599" y="8786943"/>
            <a:ext cx="1132591" cy="852972"/>
          </a:xfrm>
          <a:prstGeom prst="rect">
            <a:avLst/>
          </a:prstGeom>
          <a:ln>
            <a:noFill/>
          </a:ln>
        </p:spPr>
      </p:pic>
      <p:pic>
        <p:nvPicPr>
          <p:cNvPr id="13" name="Obrázok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055" y="770393"/>
            <a:ext cx="2131264" cy="100964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E574F02-78AD-F999-D2A0-B7A092C56CE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61335" y="835083"/>
            <a:ext cx="1586378" cy="861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579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ĺžnik 18"/>
          <p:cNvSpPr/>
          <p:nvPr/>
        </p:nvSpPr>
        <p:spPr>
          <a:xfrm>
            <a:off x="0" y="1649158"/>
            <a:ext cx="6858000" cy="644658"/>
          </a:xfrm>
          <a:prstGeom prst="rect">
            <a:avLst/>
          </a:prstGeom>
          <a:gradFill flip="none" rotWithShape="1">
            <a:gsLst>
              <a:gs pos="0">
                <a:srgbClr val="23408F">
                  <a:shade val="30000"/>
                  <a:satMod val="115000"/>
                </a:srgbClr>
              </a:gs>
              <a:gs pos="50000">
                <a:srgbClr val="23408F">
                  <a:shade val="67500"/>
                  <a:satMod val="115000"/>
                </a:srgbClr>
              </a:gs>
              <a:gs pos="100000">
                <a:srgbClr val="23408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BlokTextu 19"/>
          <p:cNvSpPr txBox="1"/>
          <p:nvPr/>
        </p:nvSpPr>
        <p:spPr>
          <a:xfrm>
            <a:off x="161925" y="1773331"/>
            <a:ext cx="652063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100" b="1">
                <a:solidFill>
                  <a:schemeClr val="bg1"/>
                </a:solidFill>
              </a:rPr>
              <a:t>Národné </a:t>
            </a:r>
            <a:r>
              <a:rPr lang="sk-SK" sz="2100" b="1" err="1">
                <a:solidFill>
                  <a:schemeClr val="bg1"/>
                </a:solidFill>
              </a:rPr>
              <a:t>infodni</a:t>
            </a:r>
            <a:r>
              <a:rPr lang="sk-SK" sz="2100" b="1">
                <a:solidFill>
                  <a:schemeClr val="bg1"/>
                </a:solidFill>
              </a:rPr>
              <a:t> k výzvam Horizontu Európa na rok 2026</a:t>
            </a:r>
          </a:p>
        </p:txBody>
      </p:sp>
      <p:pic>
        <p:nvPicPr>
          <p:cNvPr id="28" name="Obrázok 2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431"/>
            <a:ext cx="6858000" cy="836156"/>
          </a:xfrm>
          <a:prstGeom prst="rect">
            <a:avLst/>
          </a:prstGeom>
        </p:spPr>
      </p:pic>
      <p:sp>
        <p:nvSpPr>
          <p:cNvPr id="51" name="BlokTextu 50"/>
          <p:cNvSpPr txBox="1"/>
          <p:nvPr/>
        </p:nvSpPr>
        <p:spPr>
          <a:xfrm>
            <a:off x="514350" y="2305070"/>
            <a:ext cx="5609222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sk-SK" sz="1200" b="1">
                <a:solidFill>
                  <a:srgbClr val="23408F"/>
                </a:solidFill>
              </a:rPr>
              <a:t>Dátum:            	28. 1. 2026</a:t>
            </a:r>
          </a:p>
          <a:p>
            <a:pPr>
              <a:spcBef>
                <a:spcPts val="600"/>
              </a:spcBef>
            </a:pPr>
            <a:r>
              <a:rPr lang="sk-SK" sz="1200" b="1">
                <a:solidFill>
                  <a:srgbClr val="23408F"/>
                </a:solidFill>
              </a:rPr>
              <a:t>Miesto:	online stream</a:t>
            </a:r>
          </a:p>
        </p:txBody>
      </p:sp>
      <p:sp>
        <p:nvSpPr>
          <p:cNvPr id="54" name="BlokTextu 53"/>
          <p:cNvSpPr txBox="1"/>
          <p:nvPr/>
        </p:nvSpPr>
        <p:spPr>
          <a:xfrm>
            <a:off x="500633" y="2806583"/>
            <a:ext cx="1982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sk-SK" sz="1200" b="1">
                <a:solidFill>
                  <a:srgbClr val="23408F"/>
                </a:solidFill>
              </a:rPr>
              <a:t>PROGRAM</a:t>
            </a:r>
          </a:p>
        </p:txBody>
      </p:sp>
      <p:graphicFrame>
        <p:nvGraphicFramePr>
          <p:cNvPr id="60" name="Tabuľka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158945"/>
              </p:ext>
            </p:extLst>
          </p:nvPr>
        </p:nvGraphicFramePr>
        <p:xfrm>
          <a:off x="500633" y="3126251"/>
          <a:ext cx="5829300" cy="5584257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059873">
                  <a:extLst>
                    <a:ext uri="{9D8B030D-6E8A-4147-A177-3AD203B41FA5}">
                      <a16:colId xmlns:a16="http://schemas.microsoft.com/office/drawing/2014/main" val="1814946885"/>
                    </a:ext>
                  </a:extLst>
                </a:gridCol>
                <a:gridCol w="4769427">
                  <a:extLst>
                    <a:ext uri="{9D8B030D-6E8A-4147-A177-3AD203B41FA5}">
                      <a16:colId xmlns:a16="http://schemas.microsoft.com/office/drawing/2014/main" val="3454039848"/>
                    </a:ext>
                  </a:extLst>
                </a:gridCol>
              </a:tblGrid>
              <a:tr h="418609">
                <a:tc>
                  <a:txBody>
                    <a:bodyPr/>
                    <a:lstStyle/>
                    <a:p>
                      <a:pPr algn="ctr"/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09:00 – </a:t>
                      </a:r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09:05</a:t>
                      </a:r>
                      <a:endParaRPr lang="sk-SK" sz="1100" kern="1200" dirty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Otvorenie</a:t>
                      </a:r>
                      <a:r>
                        <a:rPr lang="sk-SK" sz="1100" kern="1200" baseline="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 2. dňa – predstavenie programu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baseline="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(Alexandra </a:t>
                      </a:r>
                      <a:r>
                        <a:rPr lang="sk-SK" sz="1100" kern="1200" baseline="0" dirty="0" err="1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Rysuľová</a:t>
                      </a:r>
                      <a:r>
                        <a:rPr lang="sk-SK" sz="1100" kern="1200" baseline="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sk-SK" sz="1100" kern="1200" dirty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986289"/>
                  </a:ext>
                </a:extLst>
              </a:tr>
              <a:tr h="418609">
                <a:tc>
                  <a:txBody>
                    <a:bodyPr/>
                    <a:lstStyle/>
                    <a:p>
                      <a:pPr algn="ctr"/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09:05 </a:t>
                      </a: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09:35</a:t>
                      </a:r>
                      <a:endParaRPr lang="sk-SK" sz="1100" kern="1200" dirty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sk-SK" sz="1100" kern="1200" dirty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Klaster 4 – Oblasť priemyslu </a:t>
                      </a:r>
                      <a:r>
                        <a:rPr lang="sk-SK" sz="1100" kern="1200" baseline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sk-SK" sz="1100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výzvy v príslušných partnerstvách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(Martin Krug)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196305"/>
                  </a:ext>
                </a:extLst>
              </a:tr>
              <a:tr h="418609">
                <a:tc>
                  <a:txBody>
                    <a:bodyPr/>
                    <a:lstStyle/>
                    <a:p>
                      <a:pPr algn="ctr"/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09:35 </a:t>
                      </a: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09:55</a:t>
                      </a:r>
                      <a:endParaRPr lang="sk-SK" sz="1100" kern="1200" dirty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Klaster 4 – Oblasť digitalizácie</a:t>
                      </a:r>
                      <a:r>
                        <a:rPr lang="sk-SK" sz="1100" kern="1200" baseline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sk-SK" sz="1100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výzvy v príslušných partnerstvách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(Tomáš</a:t>
                      </a:r>
                      <a:r>
                        <a:rPr lang="sk-SK" sz="1100" kern="1200" baseline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 Pavlik</a:t>
                      </a:r>
                      <a:r>
                        <a:rPr lang="sk-SK" sz="1100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sk-SK" sz="1100" b="1" kern="120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088117"/>
                  </a:ext>
                </a:extLst>
              </a:tr>
              <a:tr h="418609">
                <a:tc>
                  <a:txBody>
                    <a:bodyPr/>
                    <a:lstStyle/>
                    <a:p>
                      <a:pPr algn="ctr"/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09:55 </a:t>
                      </a: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  <a:endParaRPr lang="sk-SK" sz="1100" kern="1200" dirty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sk-SK" sz="1100" kern="1200" dirty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Klaster 4 – Oblasť vesmíru a výzvy v príslušných partnerstvách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(Nicole</a:t>
                      </a:r>
                      <a:r>
                        <a:rPr lang="sk-SK" sz="1100" kern="1200" baseline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k-SK" sz="1100" kern="1200" baseline="0" err="1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Majská</a:t>
                      </a:r>
                      <a:r>
                        <a:rPr lang="sk-SK" sz="1100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076593"/>
                  </a:ext>
                </a:extLst>
              </a:tr>
              <a:tr h="583062">
                <a:tc>
                  <a:txBody>
                    <a:bodyPr/>
                    <a:lstStyle/>
                    <a:p>
                      <a:pPr algn="ctr"/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10:00 </a:t>
                      </a: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10:40</a:t>
                      </a:r>
                      <a:endParaRPr lang="sk-SK" sz="1100" kern="1200" dirty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sk-SK" sz="1100" kern="1200" dirty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Klaster 5 – </a:t>
                      </a:r>
                      <a:r>
                        <a:rPr lang="sk-SK" sz="1100" b="0" i="0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Klíma, energetika a </a:t>
                      </a:r>
                      <a:r>
                        <a:rPr lang="sk-SK" sz="1100" b="0" i="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mobilita</a:t>
                      </a:r>
                    </a:p>
                    <a:p>
                      <a:pPr rtl="0" fontAlgn="base"/>
                      <a:r>
                        <a:rPr lang="sk-SK" sz="1100" b="0" i="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(Miroslava</a:t>
                      </a:r>
                      <a:r>
                        <a:rPr lang="sk-SK" sz="1100" b="0" i="0" kern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k-SK" sz="1100" b="0" i="0" kern="1200" baseline="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Tužinská</a:t>
                      </a:r>
                      <a:r>
                        <a:rPr lang="sk-SK" sz="1100" b="0" i="0" kern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sk-SK" sz="1100" i="0" kern="1200" dirty="0">
                        <a:solidFill>
                          <a:srgbClr val="00277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880364"/>
                  </a:ext>
                </a:extLst>
              </a:tr>
              <a:tr h="254155">
                <a:tc>
                  <a:txBody>
                    <a:bodyPr/>
                    <a:lstStyle/>
                    <a:p>
                      <a:pPr algn="ctr"/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10:40 </a:t>
                      </a: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– 11:00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i="0" kern="120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PRESTÁVKA</a:t>
                      </a:r>
                      <a:endParaRPr lang="sk-SK" sz="1100" b="1" kern="120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120515"/>
                  </a:ext>
                </a:extLst>
              </a:tr>
              <a:tr h="583062">
                <a:tc>
                  <a:txBody>
                    <a:bodyPr/>
                    <a:lstStyle/>
                    <a:p>
                      <a:pPr algn="ctr"/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11:00 – 11:30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0" i="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Klaster 5 – príslušné partnerstvá </a:t>
                      </a:r>
                      <a:r>
                        <a:rPr lang="sk-SK" sz="1100" b="0" i="0" kern="120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misie Adaptácia </a:t>
                      </a:r>
                      <a:r>
                        <a:rPr lang="sk-SK" sz="1100" b="0" i="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 zmenu </a:t>
                      </a:r>
                      <a:r>
                        <a:rPr lang="sk-SK" sz="1100" b="0" i="0" kern="120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klímy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0" i="0" kern="120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sk-SK" sz="1100" b="0" i="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Klimaticky neutrálne a inteligentné mestá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0" i="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(Miroslava </a:t>
                      </a:r>
                      <a:r>
                        <a:rPr lang="sk-SK" sz="1100" b="0" i="0" kern="120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Tužinská</a:t>
                      </a:r>
                      <a:r>
                        <a:rPr lang="sk-SK" sz="1100" b="0" i="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sk-SK" sz="1100" kern="1200" dirty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571458"/>
                  </a:ext>
                </a:extLst>
              </a:tr>
              <a:tr h="784891">
                <a:tc>
                  <a:txBody>
                    <a:bodyPr/>
                    <a:lstStyle/>
                    <a:p>
                      <a:pPr algn="ctr"/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11:30 – </a:t>
                      </a:r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12:15</a:t>
                      </a:r>
                      <a:endParaRPr lang="sk-SK" sz="1100" kern="1200" dirty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kern="120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Klaster 6 – </a:t>
                      </a:r>
                      <a:r>
                        <a:rPr lang="sk-SK" sz="1350" i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sk-SK" sz="1100" i="0" kern="1200">
                          <a:solidFill>
                            <a:srgbClr val="00277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Potraviny, </a:t>
                      </a:r>
                      <a:r>
                        <a:rPr lang="sk-SK" sz="1100" i="0" kern="1200" err="1">
                          <a:solidFill>
                            <a:srgbClr val="00277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biohospodárstvo</a:t>
                      </a:r>
                      <a:r>
                        <a:rPr lang="sk-SK" sz="1100" i="0" kern="1200">
                          <a:solidFill>
                            <a:srgbClr val="00277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prírodné zdroje, poľnohospodárstvo a životné prostredie, príslušné partnerstvá a misie Ozdraviť oceán, moria a vody a Dohoda o pôde pre Európu</a:t>
                      </a:r>
                    </a:p>
                    <a:p>
                      <a:r>
                        <a:rPr lang="sk-SK" sz="1100" i="0" kern="1200">
                          <a:solidFill>
                            <a:srgbClr val="00277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(Nataša</a:t>
                      </a:r>
                      <a:r>
                        <a:rPr lang="sk-SK" sz="1100" i="0" kern="1200" baseline="0">
                          <a:solidFill>
                            <a:srgbClr val="00277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k-SK" sz="1100" i="0" kern="1200" baseline="0" err="1">
                          <a:solidFill>
                            <a:srgbClr val="00277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Hurtová</a:t>
                      </a:r>
                      <a:r>
                        <a:rPr lang="sk-SK" sz="1100" i="0" kern="1200" baseline="0">
                          <a:solidFill>
                            <a:srgbClr val="00277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sk-SK" sz="1100" kern="120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157782"/>
                  </a:ext>
                </a:extLst>
              </a:tr>
              <a:tr h="452055"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sk-SK" sz="1100" b="1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12:15 </a:t>
                      </a:r>
                      <a:r>
                        <a:rPr lang="sk-SK" sz="1100" b="1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sk-SK" sz="1100" b="1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12:25</a:t>
                      </a:r>
                      <a:endParaRPr lang="sk-SK" sz="1100" b="1" kern="1200" dirty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Európske inovačné</a:t>
                      </a:r>
                      <a:r>
                        <a:rPr lang="sk-SK" sz="1100" kern="1200" baseline="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 ekosystémy </a:t>
                      </a:r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(EIE)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(Peter Szuttor)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5862643"/>
                  </a:ext>
                </a:extLst>
              </a:tr>
              <a:tr h="583062">
                <a:tc>
                  <a:txBody>
                    <a:bodyPr/>
                    <a:lstStyle/>
                    <a:p>
                      <a:pPr algn="ctr"/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12:25 </a:t>
                      </a:r>
                      <a:r>
                        <a:rPr lang="sk-SK" sz="1100" kern="1200" dirty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12:30</a:t>
                      </a:r>
                      <a:endParaRPr lang="sk-SK" sz="1100" kern="1200" dirty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Cestovné granty a služby pre-</a:t>
                      </a:r>
                      <a:r>
                        <a:rPr lang="sk-SK" sz="1100" kern="1200" dirty="0" err="1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skríninigu</a:t>
                      </a:r>
                      <a:endParaRPr lang="sk-SK" sz="1100" kern="1200" dirty="0" smtClean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(Renáta </a:t>
                      </a:r>
                      <a:r>
                        <a:rPr lang="sk-SK" sz="1100" kern="1200" dirty="0" err="1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Polášková</a:t>
                      </a:r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100" kern="1200" dirty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455314"/>
                  </a:ext>
                </a:extLst>
              </a:tr>
              <a:tr h="583062">
                <a:tc>
                  <a:txBody>
                    <a:bodyPr/>
                    <a:lstStyle/>
                    <a:p>
                      <a:pPr algn="ctr"/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12:30 - 12:50</a:t>
                      </a:r>
                      <a:endParaRPr lang="sk-SK" sz="1100" kern="1200" dirty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Rozširovanie účasti a posilnenie Európskeho výskumného priestoru</a:t>
                      </a:r>
                      <a:r>
                        <a:rPr lang="sk-SK" sz="1100" kern="1200" baseline="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 (WIDERA)</a:t>
                      </a:r>
                      <a:endParaRPr lang="sk-SK" sz="1100" kern="1200" dirty="0" smtClean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(Alexandra </a:t>
                      </a:r>
                      <a:r>
                        <a:rPr lang="sk-SK" sz="1100" kern="1200" dirty="0" err="1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Rysuľová</a:t>
                      </a:r>
                      <a:r>
                        <a:rPr lang="sk-SK" sz="1100" kern="1200" dirty="0" smtClean="0">
                          <a:solidFill>
                            <a:srgbClr val="23408F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100" b="1" kern="1200" dirty="0">
                        <a:solidFill>
                          <a:srgbClr val="2340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97019"/>
                  </a:ext>
                </a:extLst>
              </a:tr>
            </a:tbl>
          </a:graphicData>
        </a:graphic>
      </p:graphicFrame>
      <p:sp>
        <p:nvSpPr>
          <p:cNvPr id="31" name="BlokTextu 30"/>
          <p:cNvSpPr txBox="1"/>
          <p:nvPr/>
        </p:nvSpPr>
        <p:spPr>
          <a:xfrm>
            <a:off x="500633" y="8754836"/>
            <a:ext cx="27929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900" b="1" dirty="0">
                <a:solidFill>
                  <a:srgbClr val="2340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Národná kancelária Horizontu</a:t>
            </a:r>
          </a:p>
          <a:p>
            <a:r>
              <a:rPr lang="en-GB" sz="900" dirty="0">
                <a:solidFill>
                  <a:srgbClr val="2340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Centrum </a:t>
            </a:r>
            <a:r>
              <a:rPr lang="en-GB" sz="900" dirty="0" err="1">
                <a:solidFill>
                  <a:srgbClr val="2340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vedecko-technických</a:t>
            </a:r>
            <a:r>
              <a:rPr lang="en-GB" sz="900" dirty="0">
                <a:solidFill>
                  <a:srgbClr val="2340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00" dirty="0" err="1">
                <a:solidFill>
                  <a:srgbClr val="2340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informácií</a:t>
            </a:r>
            <a:r>
              <a:rPr lang="en-GB" sz="900" dirty="0">
                <a:solidFill>
                  <a:srgbClr val="2340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SR      </a:t>
            </a:r>
            <a:br>
              <a:rPr lang="en-GB" sz="900" dirty="0">
                <a:solidFill>
                  <a:srgbClr val="23408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900" dirty="0" err="1">
                <a:solidFill>
                  <a:srgbClr val="2340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Lamačská</a:t>
            </a:r>
            <a:r>
              <a:rPr lang="en-GB" sz="900" dirty="0">
                <a:solidFill>
                  <a:srgbClr val="2340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00" dirty="0" err="1">
                <a:solidFill>
                  <a:srgbClr val="2340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cesta</a:t>
            </a:r>
            <a:r>
              <a:rPr lang="en-GB" sz="900" dirty="0">
                <a:solidFill>
                  <a:srgbClr val="2340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8/A,811 04 Bratislava</a:t>
            </a:r>
            <a:endParaRPr lang="sk-SK" sz="900" dirty="0">
              <a:solidFill>
                <a:srgbClr val="23408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9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www.horizont-europa.sk</a:t>
            </a:r>
            <a:endParaRPr lang="sk-SK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b="1" u="sng" dirty="0">
                <a:solidFill>
                  <a:srgbClr val="23408F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</a:t>
            </a:r>
            <a:r>
              <a:rPr lang="sk-SK" sz="900" b="1" u="sng" dirty="0" err="1">
                <a:solidFill>
                  <a:srgbClr val="23408F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orizont</a:t>
            </a:r>
            <a:r>
              <a:rPr lang="en-GB" sz="900" b="1" u="sng" dirty="0">
                <a:solidFill>
                  <a:srgbClr val="23408F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@cvtisr.sk</a:t>
            </a:r>
            <a:endParaRPr lang="sk-SK" sz="900" dirty="0">
              <a:solidFill>
                <a:srgbClr val="23408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3" name="Obrázok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9936" y="8753480"/>
            <a:ext cx="1148167" cy="806882"/>
          </a:xfrm>
          <a:prstGeom prst="rect">
            <a:avLst/>
          </a:prstGeom>
          <a:ln>
            <a:noFill/>
          </a:ln>
        </p:spPr>
      </p:pic>
      <p:pic>
        <p:nvPicPr>
          <p:cNvPr id="17" name="Obrázok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3085" y="815755"/>
            <a:ext cx="1494573" cy="840697"/>
          </a:xfrm>
          <a:prstGeom prst="rect">
            <a:avLst/>
          </a:prstGeom>
        </p:spPr>
      </p:pic>
      <p:pic>
        <p:nvPicPr>
          <p:cNvPr id="21" name="Obrázok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4258" y="1001186"/>
            <a:ext cx="2044428" cy="475113"/>
          </a:xfrm>
          <a:prstGeom prst="rect">
            <a:avLst/>
          </a:prstGeom>
        </p:spPr>
      </p:pic>
      <p:pic>
        <p:nvPicPr>
          <p:cNvPr id="22" name="Obrázok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66" y="762771"/>
            <a:ext cx="2033462" cy="963314"/>
          </a:xfrm>
          <a:prstGeom prst="rect">
            <a:avLst/>
          </a:prstGeom>
        </p:spPr>
      </p:pic>
      <p:pic>
        <p:nvPicPr>
          <p:cNvPr id="23" name="Obrázok 2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25532" y="8729021"/>
            <a:ext cx="1132591" cy="852972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43975170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Motív balíka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ív balíka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ív balík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f:fields xmlns:f="http://schemas.fabasoft.com/folio/2007/fields">
  <f:record>
    <f:field ref="objname" par="" text="Program_final" edit="true"/>
    <f:field ref="objsubject" par="" text="" edit="true"/>
    <f:field ref="objcreatedby" par="" text="Papanová, Kvetoslava, Ing."/>
    <f:field ref="objcreatedat" par="" date="2021-02-12T15:37:57" text="12.2.2021 15:37:57"/>
    <f:field ref="objchangedby" par="" text="Papanová, Kvetoslava, Ing."/>
    <f:field ref="objmodifiedat" par="" date="2021-02-12T15:37:57" text="12.2.2021 15:37:57"/>
    <f:field ref="doc_FSCFOLIO_1_1001_FieldDocumentNumber" par="" text=""/>
    <f:field ref="doc_FSCFOLIO_1_1001_FieldSubject" par="" text="" edit="true"/>
    <f:field ref="FSCFOLIO_1_1001_FieldCurrentUser" par="" text="Mgr. Katarína Šimková"/>
    <f:field ref="CCAPRECONFIG_15_1001_Objektname" par="" text="Program_final" edit="true"/>
  </f:record>
  <f:display par="" text="General">
    <f:field ref="objname" text="Meno"/>
    <f:field ref="objsubject" text="Vec"/>
    <f:field ref="objcreatedby" text="Vytvoril"/>
    <f:field ref="objcreatedat" text="Vytvorené deň/hodina"/>
    <f:field ref="objchangedby" text="Poslednú zmenu urobil"/>
    <f:field ref="objmodifiedat" text="Posledná zmena deň/hodina"/>
    <f:field ref="FSCFOLIO_1_1001_FieldCurrentUser" text="Aktuálny používateľ"/>
    <f:field ref="CCAPRECONFIG_15_1001_Objektname" text="Meno"/>
  </f:display>
  <f:display par="" text="Hromadná korešpondencia">
    <f:field ref="doc_FSCFOLIO_1_1001_FieldDocumentNumber" text="Číslo dokumentu"/>
    <f:field ref="doc_FSCFOLIO_1_1001_FieldSubject" text="Predmet"/>
  </f:display>
</f:field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1F645682EA68F438C7BE5ADCA01D34D" ma:contentTypeVersion="10" ma:contentTypeDescription="Umožňuje vytvoriť nový dokument." ma:contentTypeScope="" ma:versionID="d7beb709dc436871710d026810300b55">
  <xsd:schema xmlns:xsd="http://www.w3.org/2001/XMLSchema" xmlns:xs="http://www.w3.org/2001/XMLSchema" xmlns:p="http://schemas.microsoft.com/office/2006/metadata/properties" xmlns:ns2="f64671dd-94d9-4156-bc25-cea4e7c23fde" xmlns:ns3="55f4e268-2962-49dd-af24-a3fd90b64222" targetNamespace="http://schemas.microsoft.com/office/2006/metadata/properties" ma:root="true" ma:fieldsID="5ac63f18cb1e966cbea76b4f42fa1b5c" ns2:_="" ns3:_="">
    <xsd:import namespace="f64671dd-94d9-4156-bc25-cea4e7c23fde"/>
    <xsd:import namespace="55f4e268-2962-49dd-af24-a3fd90b64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4671dd-94d9-4156-bc25-cea4e7c23f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Značky obrázka" ma:readOnly="false" ma:fieldId="{5cf76f15-5ced-4ddc-b409-7134ff3c332f}" ma:taxonomyMulti="true" ma:sspId="2c2ec019-324a-4bc3-96e5-4f923c80c13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f4e268-2962-49dd-af24-a3fd90b6422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acc3da0-7740-4c8d-bcdc-701dafa4c5e5}" ma:internalName="TaxCatchAll" ma:showField="CatchAllData" ma:web="55f4e268-2962-49dd-af24-a3fd90b64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5f4e268-2962-49dd-af24-a3fd90b64222" xsi:nil="true"/>
    <lcf76f155ced4ddcb4097134ff3c332f xmlns="f64671dd-94d9-4156-bc25-cea4e7c23fd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E8A9591-F074-446B-902F-511FF79C122F}">
  <ds:schemaRefs>
    <ds:schemaRef ds:uri="http://schemas.fabasoft.com/folio/2007/fields"/>
  </ds:schemaRefs>
</ds:datastoreItem>
</file>

<file path=customXml/itemProps2.xml><?xml version="1.0" encoding="utf-8"?>
<ds:datastoreItem xmlns:ds="http://schemas.openxmlformats.org/officeDocument/2006/customXml" ds:itemID="{21559AB8-D344-421D-981A-8179022AE2F4}">
  <ds:schemaRefs>
    <ds:schemaRef ds:uri="55f4e268-2962-49dd-af24-a3fd90b64222"/>
    <ds:schemaRef ds:uri="f64671dd-94d9-4156-bc25-cea4e7c23fd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FF0DF94-0792-428C-B9A4-F5CAC8FC0A9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E8F11F6-C522-4063-9765-6406A4E30A6A}">
  <ds:schemaRefs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55f4e268-2962-49dd-af24-a3fd90b64222"/>
    <ds:schemaRef ds:uri="f64671dd-94d9-4156-bc25-cea4e7c23fde"/>
    <ds:schemaRef ds:uri="http://purl.org/dc/elements/1.1/"/>
    <ds:schemaRef ds:uri="http://schemas.microsoft.com/office/2006/metadata/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533</TotalTime>
  <Words>466</Words>
  <Application>Microsoft Office PowerPoint</Application>
  <PresentationFormat>A4 (210 x 297 mm)</PresentationFormat>
  <Paragraphs>83</Paragraphs>
  <Slides>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Motív balíka Office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Petras Jan</dc:creator>
  <cp:lastModifiedBy>Kokavcova Lydia</cp:lastModifiedBy>
  <cp:revision>7</cp:revision>
  <cp:lastPrinted>2026-01-23T09:59:46Z</cp:lastPrinted>
  <dcterms:created xsi:type="dcterms:W3CDTF">2018-04-04T08:07:05Z</dcterms:created>
  <dcterms:modified xsi:type="dcterms:W3CDTF">2026-01-26T13:31:23Z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0x01010041F645682EA68F438C7BE5ADCA01D34D</vt:lpwstr>
  </property>
  <property fmtid="{D5CDD505-2E9C-101B-9397-08002B2CF9AE}" pid="3" name="MediaServiceImageTags">
    <vt:lpwstr/>
  </property>
</Properties>
</file>