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5"/>
  </p:notesMasterIdLst>
  <p:sldIdLst>
    <p:sldId id="257" r:id="rId3"/>
    <p:sldId id="260" r:id="rId4"/>
  </p:sldIdLst>
  <p:sldSz cx="6858000" cy="9906000" type="A4"/>
  <p:notesSz cx="6797675" cy="9929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23408F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redný štýl 2 - zvýrazneni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redný štýl 2 - zvýrazneni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redný štýl 2 - zvýrazneni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redný štýl 2 - zvýrazneni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90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2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EE371-FCC9-419D-ABC3-012595FBDF43}" type="datetimeFigureOut">
              <a:rPr lang="sk-SK" smtClean="0"/>
              <a:t>18. 8. 2025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2238375" y="1241425"/>
            <a:ext cx="23209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49688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4F2A4-4EDE-409A-8CD8-9A2BC92737F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92810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k-SK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18. 8. 2025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45247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18. 8. 2025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409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18. 8. 2025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55383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18. 8. 2025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675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18. 8. 2025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9579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18. 8. 2025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4400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18. 8. 2025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39397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18. 8. 2025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7611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18. 8. 2025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7771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18. 8. 2025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8598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18. 8. 2025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57460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30255-3CCF-45EE-B43D-97FB1A0D6585}" type="datetimeFigureOut">
              <a:rPr lang="sk-SK" smtClean="0"/>
              <a:t>18. 8. 2025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0305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/>
          <p:nvPr/>
        </p:nvSpPr>
        <p:spPr>
          <a:xfrm>
            <a:off x="0" y="738988"/>
            <a:ext cx="6858000" cy="821364"/>
          </a:xfrm>
          <a:prstGeom prst="rect">
            <a:avLst/>
          </a:prstGeom>
          <a:gradFill flip="none" rotWithShape="1">
            <a:gsLst>
              <a:gs pos="0">
                <a:srgbClr val="23408F">
                  <a:shade val="30000"/>
                  <a:satMod val="115000"/>
                </a:srgbClr>
              </a:gs>
              <a:gs pos="50000">
                <a:srgbClr val="23408F">
                  <a:shade val="67500"/>
                  <a:satMod val="115000"/>
                </a:srgbClr>
              </a:gs>
              <a:gs pos="100000">
                <a:srgbClr val="23408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BlokTextu 19"/>
          <p:cNvSpPr txBox="1"/>
          <p:nvPr/>
        </p:nvSpPr>
        <p:spPr>
          <a:xfrm>
            <a:off x="0" y="732780"/>
            <a:ext cx="6858000" cy="2993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k-SK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Horizont Európa – bližšie k vám</a:t>
            </a:r>
          </a:p>
          <a:p>
            <a:pPr algn="ctr">
              <a:lnSpc>
                <a:spcPct val="150000"/>
              </a:lnSpc>
            </a:pPr>
            <a:endParaRPr lang="sk-SK" sz="17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k-SK" sz="1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Tematický </a:t>
            </a:r>
            <a:r>
              <a:rPr lang="sk-SK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seminár o príležitostiach a výhodách financovania vedecko-výskumných </a:t>
            </a:r>
            <a:r>
              <a:rPr lang="sk-SK" sz="1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projektov</a:t>
            </a:r>
          </a:p>
          <a:p>
            <a:pPr algn="ctr"/>
            <a:endParaRPr lang="sk-SK" sz="1400" b="1" i="1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400" b="1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Miesto konania: 	UVP TECHNICOM, Ul. Boženy </a:t>
            </a:r>
            <a:r>
              <a:rPr lang="sk-SK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Němcovej</a:t>
            </a:r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5, Košice</a:t>
            </a:r>
          </a:p>
          <a:p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Dátum:                	10. septembra 2025 (streda)</a:t>
            </a:r>
          </a:p>
          <a:p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Čas:	                	9.00 – 16.00 hod	</a:t>
            </a:r>
          </a:p>
          <a:p>
            <a:pPr algn="just">
              <a:spcBef>
                <a:spcPts val="600"/>
              </a:spcBef>
            </a:pPr>
            <a:r>
              <a:rPr lang="sk-SK" sz="1400" b="1" dirty="0" smtClean="0">
                <a:solidFill>
                  <a:srgbClr val="002060"/>
                </a:solidFill>
              </a:rPr>
              <a:t>		</a:t>
            </a:r>
            <a:endParaRPr lang="sk-SK" sz="1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sk-SK" sz="2400" dirty="0">
              <a:solidFill>
                <a:schemeClr val="bg1"/>
              </a:solidFill>
            </a:endParaRPr>
          </a:p>
        </p:txBody>
      </p:sp>
      <p:graphicFrame>
        <p:nvGraphicFramePr>
          <p:cNvPr id="17" name="Tabuľka 16">
            <a:extLst>
              <a:ext uri="{FF2B5EF4-FFF2-40B4-BE49-F238E27FC236}">
                <a16:creationId xmlns:a16="http://schemas.microsoft.com/office/drawing/2014/main" id="{3A9F8E13-8DB8-4925-870C-E02906434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425039"/>
              </p:ext>
            </p:extLst>
          </p:nvPr>
        </p:nvGraphicFramePr>
        <p:xfrm>
          <a:off x="350375" y="3191364"/>
          <a:ext cx="6212639" cy="3031636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982239">
                  <a:extLst>
                    <a:ext uri="{9D8B030D-6E8A-4147-A177-3AD203B41FA5}">
                      <a16:colId xmlns:a16="http://schemas.microsoft.com/office/drawing/2014/main" val="1814946885"/>
                    </a:ext>
                  </a:extLst>
                </a:gridCol>
                <a:gridCol w="5230400">
                  <a:extLst>
                    <a:ext uri="{9D8B030D-6E8A-4147-A177-3AD203B41FA5}">
                      <a16:colId xmlns:a16="http://schemas.microsoft.com/office/drawing/2014/main" val="3454039848"/>
                    </a:ext>
                  </a:extLst>
                </a:gridCol>
              </a:tblGrid>
              <a:tr h="462666">
                <a:tc>
                  <a:txBody>
                    <a:bodyPr/>
                    <a:lstStyle/>
                    <a:p>
                      <a:pPr algn="just">
                        <a:lnSpc>
                          <a:spcPts val="1320"/>
                        </a:lnSpc>
                      </a:pP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9:00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9:05</a:t>
                      </a:r>
                      <a:endParaRPr lang="sk-SK" sz="1000" kern="1200" dirty="0" smtClean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Otvorenie</a:t>
                      </a:r>
                      <a:r>
                        <a:rPr lang="sk-SK" sz="1100" b="1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sk-SK" sz="1100" b="1" kern="1200" baseline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0" kern="1200" baseline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Zástupca vedenia Technickej univerzity Košice (TUKE)</a:t>
                      </a:r>
                      <a:endParaRPr lang="sk-SK" sz="1100" b="0" kern="1200" baseline="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986289"/>
                  </a:ext>
                </a:extLst>
              </a:tr>
              <a:tr h="615044"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9:05 </a:t>
                      </a:r>
                      <a:r>
                        <a:rPr lang="sk-SK" sz="1000" b="1" kern="120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9:30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20"/>
                        </a:lnSpc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Ako vyhľadať výzvu </a:t>
                      </a: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ako jej porozumieť</a:t>
                      </a:r>
                    </a:p>
                    <a:p>
                      <a:pPr>
                        <a:lnSpc>
                          <a:spcPts val="1320"/>
                        </a:lnSpc>
                      </a:pP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Miroslava </a:t>
                      </a:r>
                      <a:r>
                        <a:rPr lang="sk-SK" sz="1100" kern="120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Tužinská</a:t>
                      </a: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Národná kancelária Horizontu (NKH)</a:t>
                      </a:r>
                      <a:endParaRPr lang="sk-SK" sz="1100" b="1" kern="12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196305"/>
                  </a:ext>
                </a:extLst>
              </a:tr>
              <a:tr h="644428"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9:30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000" kern="1200" baseline="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9:50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20"/>
                        </a:lnSpc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Odporúčané kroky po vyhľadaní vhodnej výzvy</a:t>
                      </a:r>
                      <a:endParaRPr lang="sk-SK" sz="11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ts val="1320"/>
                        </a:lnSpc>
                      </a:pP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Tomáš Pavlik (NKH)</a:t>
                      </a: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088117"/>
                  </a:ext>
                </a:extLst>
              </a:tr>
              <a:tr h="642053"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</a:pP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9:50 </a:t>
                      </a:r>
                      <a:r>
                        <a:rPr lang="sk-SK" sz="1000" kern="120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10:10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20"/>
                        </a:lnSpc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 čím vie pomôcť Národná kancelária Horizontu a Styčná kancelária SR </a:t>
                      </a:r>
                    </a:p>
                    <a:p>
                      <a:pPr>
                        <a:lnSpc>
                          <a:spcPts val="1320"/>
                        </a:lnSpc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 výskum a vývoj v Bruseli </a:t>
                      </a:r>
                    </a:p>
                    <a:p>
                      <a:pPr>
                        <a:lnSpc>
                          <a:spcPts val="1320"/>
                        </a:lnSpc>
                      </a:pP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Kvetoslava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100" kern="1200" baseline="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Papanová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Kamil Novák (NKH, SLORD)</a:t>
                      </a:r>
                      <a:endParaRPr lang="sk-SK" sz="1100" kern="12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076593"/>
                  </a:ext>
                </a:extLst>
              </a:tr>
              <a:tr h="667445">
                <a:tc>
                  <a:txBody>
                    <a:bodyPr/>
                    <a:lstStyle/>
                    <a:p>
                      <a:pPr algn="just">
                        <a:lnSpc>
                          <a:spcPts val="1320"/>
                        </a:lnSpc>
                      </a:pP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10:10 - 10:30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Európske partnerstvá vo výskumnom priestore</a:t>
                      </a:r>
                      <a:r>
                        <a:rPr lang="sk-SK" sz="11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– príležitosti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 inovácie a rozvoj</a:t>
                      </a:r>
                      <a:endParaRPr lang="sk-SK" sz="1100" b="1" kern="12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Erika </a:t>
                      </a:r>
                      <a:r>
                        <a:rPr lang="sk-SK" sz="1100" kern="120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Jankaj</a:t>
                      </a:r>
                      <a:r>
                        <a:rPr lang="sk-SK" sz="1100" kern="1200" baseline="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ová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(CVTI SR)</a:t>
                      </a:r>
                      <a:endParaRPr lang="sk-SK" sz="1100" b="1" kern="1200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672676"/>
                  </a:ext>
                </a:extLst>
              </a:tr>
            </a:tbl>
          </a:graphicData>
        </a:graphic>
      </p:graphicFrame>
      <p:pic>
        <p:nvPicPr>
          <p:cNvPr id="5" name="Obrázo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75" y="0"/>
            <a:ext cx="1559246" cy="738663"/>
          </a:xfrm>
          <a:prstGeom prst="rect">
            <a:avLst/>
          </a:prstGeom>
        </p:spPr>
      </p:pic>
      <p:grpSp>
        <p:nvGrpSpPr>
          <p:cNvPr id="14" name="Skupina 13">
            <a:extLst>
              <a:ext uri="{FF2B5EF4-FFF2-40B4-BE49-F238E27FC236}">
                <a16:creationId xmlns:a16="http://schemas.microsoft.com/office/drawing/2014/main" id="{23A35368-12AC-428B-9060-E6F350F834B2}"/>
              </a:ext>
            </a:extLst>
          </p:cNvPr>
          <p:cNvGrpSpPr/>
          <p:nvPr/>
        </p:nvGrpSpPr>
        <p:grpSpPr>
          <a:xfrm>
            <a:off x="2239666" y="9005465"/>
            <a:ext cx="4404697" cy="584775"/>
            <a:chOff x="3417664" y="5611224"/>
            <a:chExt cx="7072182" cy="968858"/>
          </a:xfrm>
        </p:grpSpPr>
        <p:pic>
          <p:nvPicPr>
            <p:cNvPr id="16" name="Obrázok 15">
              <a:extLst>
                <a:ext uri="{FF2B5EF4-FFF2-40B4-BE49-F238E27FC236}">
                  <a16:creationId xmlns:a16="http://schemas.microsoft.com/office/drawing/2014/main" id="{D58CB67F-E471-41E5-817B-B1EFE7E6042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29326" y="5611224"/>
              <a:ext cx="1160520" cy="968858"/>
            </a:xfrm>
            <a:prstGeom prst="rect">
              <a:avLst/>
            </a:prstGeom>
          </p:spPr>
        </p:pic>
        <p:pic>
          <p:nvPicPr>
            <p:cNvPr id="18" name="Obrázok 17">
              <a:extLst>
                <a:ext uri="{FF2B5EF4-FFF2-40B4-BE49-F238E27FC236}">
                  <a16:creationId xmlns:a16="http://schemas.microsoft.com/office/drawing/2014/main" id="{6A965C3A-472A-4CE1-A061-2AF6263560E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7664" y="5745336"/>
              <a:ext cx="2660326" cy="623514"/>
            </a:xfrm>
            <a:prstGeom prst="rect">
              <a:avLst/>
            </a:prstGeom>
          </p:spPr>
        </p:pic>
        <p:pic>
          <p:nvPicPr>
            <p:cNvPr id="23" name="Obrázok 22">
              <a:extLst>
                <a:ext uri="{FF2B5EF4-FFF2-40B4-BE49-F238E27FC236}">
                  <a16:creationId xmlns:a16="http://schemas.microsoft.com/office/drawing/2014/main" id="{00752EE5-4F98-44AC-85B9-30559DF8264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75465" y="5638971"/>
              <a:ext cx="1865409" cy="883702"/>
            </a:xfrm>
            <a:prstGeom prst="rect">
              <a:avLst/>
            </a:prstGeom>
          </p:spPr>
        </p:pic>
      </p:grpSp>
      <p:pic>
        <p:nvPicPr>
          <p:cNvPr id="26" name="Obrázok 25">
            <a:extLst>
              <a:ext uri="{FF2B5EF4-FFF2-40B4-BE49-F238E27FC236}">
                <a16:creationId xmlns:a16="http://schemas.microsoft.com/office/drawing/2014/main" id="{F359F07D-41A3-4396-BB59-5051CA41FB9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894" y="47125"/>
            <a:ext cx="1569120" cy="562515"/>
          </a:xfrm>
          <a:prstGeom prst="rect">
            <a:avLst/>
          </a:prstGeom>
        </p:spPr>
      </p:pic>
      <p:pic>
        <p:nvPicPr>
          <p:cNvPr id="22" name="Obrázok 21">
            <a:extLst>
              <a:ext uri="{FF2B5EF4-FFF2-40B4-BE49-F238E27FC236}">
                <a16:creationId xmlns:a16="http://schemas.microsoft.com/office/drawing/2014/main" id="{0AB1BCCE-639F-4BD4-8337-875026C794D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76" y="9112315"/>
            <a:ext cx="1664692" cy="371077"/>
          </a:xfrm>
          <a:prstGeom prst="rect">
            <a:avLst/>
          </a:prstGeom>
        </p:spPr>
      </p:pic>
      <p:graphicFrame>
        <p:nvGraphicFramePr>
          <p:cNvPr id="21" name="Tabuľka 20">
            <a:extLst>
              <a:ext uri="{FF2B5EF4-FFF2-40B4-BE49-F238E27FC236}">
                <a16:creationId xmlns:a16="http://schemas.microsoft.com/office/drawing/2014/main" id="{3A9F8E13-8DB8-4925-870C-E02906434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263288"/>
              </p:ext>
            </p:extLst>
          </p:nvPr>
        </p:nvGraphicFramePr>
        <p:xfrm>
          <a:off x="350375" y="6273799"/>
          <a:ext cx="6212639" cy="2472268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982239">
                  <a:extLst>
                    <a:ext uri="{9D8B030D-6E8A-4147-A177-3AD203B41FA5}">
                      <a16:colId xmlns:a16="http://schemas.microsoft.com/office/drawing/2014/main" val="1814946885"/>
                    </a:ext>
                  </a:extLst>
                </a:gridCol>
                <a:gridCol w="5230400">
                  <a:extLst>
                    <a:ext uri="{9D8B030D-6E8A-4147-A177-3AD203B41FA5}">
                      <a16:colId xmlns:a16="http://schemas.microsoft.com/office/drawing/2014/main" val="3454039848"/>
                    </a:ext>
                  </a:extLst>
                </a:gridCol>
              </a:tblGrid>
              <a:tr h="39976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10:30 – 10:45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i="1" kern="1200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Občerstvenie</a:t>
                      </a:r>
                      <a:endParaRPr lang="sk-SK" sz="1100" b="1" i="1" kern="1200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986289"/>
                  </a:ext>
                </a:extLst>
              </a:tr>
              <a:tr h="881896">
                <a:tc>
                  <a:txBody>
                    <a:bodyPr/>
                    <a:lstStyle/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10:45 </a:t>
                      </a:r>
                      <a:r>
                        <a:rPr lang="sk-SK" sz="1000" b="1" kern="120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11:00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Ako pristúpiť k ochrane duševného vlastníctva v akciách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Marie</a:t>
                      </a: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100" b="1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Skłodowska</a:t>
                      </a: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Curie (MSCA) </a:t>
                      </a:r>
                      <a:endParaRPr lang="sk-SK" sz="135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6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Dagmar </a:t>
                      </a:r>
                      <a:r>
                        <a:rPr lang="sk-SK" sz="1100" kern="120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Augustinská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NKH)</a:t>
                      </a:r>
                      <a:endParaRPr lang="sk-SK" sz="1100" kern="12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196305"/>
                  </a:ext>
                </a:extLst>
              </a:tr>
              <a:tr h="697212">
                <a:tc>
                  <a:txBody>
                    <a:bodyPr/>
                    <a:lstStyle/>
                    <a:p>
                      <a:pPr algn="ctr"/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11:00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000" kern="1200" baseline="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11:20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Aktuálne možnosti podpory výskumných infraštruktúr v programe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Horizont Európa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Monika </a:t>
                      </a:r>
                      <a:r>
                        <a:rPr lang="sk-SK" sz="1100" kern="120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Brečková</a:t>
                      </a: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(NKH)</a:t>
                      </a:r>
                      <a:endParaRPr lang="sk-SK" sz="1100" kern="12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088117"/>
                  </a:ext>
                </a:extLst>
              </a:tr>
              <a:tr h="493394">
                <a:tc>
                  <a:txBody>
                    <a:bodyPr/>
                    <a:lstStyle/>
                    <a:p>
                      <a:pPr algn="ctr"/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11:20 </a:t>
                      </a:r>
                      <a:r>
                        <a:rPr lang="sk-SK" sz="1000" kern="120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13:00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i="1" kern="1200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Obed</a:t>
                      </a:r>
                      <a:endParaRPr lang="sk-SK" sz="1100" b="1" i="1" kern="1200" baseline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076593"/>
                  </a:ext>
                </a:extLst>
              </a:tr>
            </a:tbl>
          </a:graphicData>
        </a:graphic>
      </p:graphicFrame>
      <p:pic>
        <p:nvPicPr>
          <p:cNvPr id="2" name="Obrázok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850" y="9005465"/>
            <a:ext cx="560239" cy="55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6658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/>
          <p:nvPr/>
        </p:nvSpPr>
        <p:spPr>
          <a:xfrm>
            <a:off x="0" y="738988"/>
            <a:ext cx="6858000" cy="821364"/>
          </a:xfrm>
          <a:prstGeom prst="rect">
            <a:avLst/>
          </a:prstGeom>
          <a:gradFill flip="none" rotWithShape="1">
            <a:gsLst>
              <a:gs pos="0">
                <a:srgbClr val="23408F">
                  <a:shade val="30000"/>
                  <a:satMod val="115000"/>
                </a:srgbClr>
              </a:gs>
              <a:gs pos="50000">
                <a:srgbClr val="23408F">
                  <a:shade val="67500"/>
                  <a:satMod val="115000"/>
                </a:srgbClr>
              </a:gs>
              <a:gs pos="100000">
                <a:srgbClr val="23408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BlokTextu 19"/>
          <p:cNvSpPr txBox="1"/>
          <p:nvPr/>
        </p:nvSpPr>
        <p:spPr>
          <a:xfrm>
            <a:off x="0" y="732780"/>
            <a:ext cx="68580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k-SK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Horizont Európa – bližšie k </a:t>
            </a:r>
            <a:r>
              <a:rPr lang="sk-SK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vám</a:t>
            </a:r>
            <a:endParaRPr lang="sk-SK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sk-SK" sz="17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sk-SK" sz="1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k-SK" sz="1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Tematický </a:t>
            </a:r>
            <a:r>
              <a:rPr lang="sk-SK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seminár o príležitostiach a výhodách financovania vedecko-výskumných </a:t>
            </a:r>
            <a:r>
              <a:rPr lang="sk-SK" sz="1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projektov</a:t>
            </a:r>
            <a:r>
              <a:rPr lang="sk-SK" sz="14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endParaRPr lang="sk-SK" sz="1400" b="1" i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Miesto konania: </a:t>
            </a:r>
            <a:r>
              <a:rPr lang="sk-SK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UVP TECHNICOM, Ul. Boženy </a:t>
            </a:r>
            <a:r>
              <a:rPr lang="sk-SK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Němcovej</a:t>
            </a:r>
            <a:r>
              <a:rPr lang="sk-SK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5, </a:t>
            </a:r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Košice</a:t>
            </a:r>
          </a:p>
          <a:p>
            <a:r>
              <a:rPr lang="sk-SK" sz="1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Dátum</a:t>
            </a:r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           10. septembra 2025 (streda)</a:t>
            </a:r>
          </a:p>
          <a:p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Čas:	                </a:t>
            </a:r>
            <a:r>
              <a:rPr lang="sk-SK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.00 – 16.00 hod</a:t>
            </a:r>
          </a:p>
          <a:p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sk-SK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>
              <a:spcBef>
                <a:spcPts val="600"/>
              </a:spcBef>
            </a:pPr>
            <a:r>
              <a:rPr lang="sk-SK" sz="1400" b="1" dirty="0" smtClean="0">
                <a:solidFill>
                  <a:srgbClr val="002060"/>
                </a:solidFill>
              </a:rPr>
              <a:t>		</a:t>
            </a:r>
            <a:endParaRPr lang="sk-SK" sz="1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sk-SK" sz="2400" dirty="0">
              <a:solidFill>
                <a:schemeClr val="bg1"/>
              </a:solidFill>
            </a:endParaRPr>
          </a:p>
        </p:txBody>
      </p:sp>
      <p:graphicFrame>
        <p:nvGraphicFramePr>
          <p:cNvPr id="17" name="Tabuľka 16">
            <a:extLst>
              <a:ext uri="{FF2B5EF4-FFF2-40B4-BE49-F238E27FC236}">
                <a16:creationId xmlns:a16="http://schemas.microsoft.com/office/drawing/2014/main" id="{3A9F8E13-8DB8-4925-870C-E02906434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411024"/>
              </p:ext>
            </p:extLst>
          </p:nvPr>
        </p:nvGraphicFramePr>
        <p:xfrm>
          <a:off x="350375" y="3268132"/>
          <a:ext cx="6212639" cy="317500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982239">
                  <a:extLst>
                    <a:ext uri="{9D8B030D-6E8A-4147-A177-3AD203B41FA5}">
                      <a16:colId xmlns:a16="http://schemas.microsoft.com/office/drawing/2014/main" val="1814946885"/>
                    </a:ext>
                  </a:extLst>
                </a:gridCol>
                <a:gridCol w="5230400">
                  <a:extLst>
                    <a:ext uri="{9D8B030D-6E8A-4147-A177-3AD203B41FA5}">
                      <a16:colId xmlns:a16="http://schemas.microsoft.com/office/drawing/2014/main" val="3454039848"/>
                    </a:ext>
                  </a:extLst>
                </a:gridCol>
              </a:tblGrid>
              <a:tr h="61827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13:00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13:20</a:t>
                      </a:r>
                      <a:endParaRPr lang="sk-SK" sz="1000" kern="1200" dirty="0" smtClean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Otázka rodovej rovnosti v žiadostiach o grant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0" kern="1200" baseline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Kvetoslava </a:t>
                      </a:r>
                      <a:r>
                        <a:rPr lang="sk-SK" sz="1100" b="0" kern="1200" baseline="0" dirty="0" err="1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Papanová</a:t>
                      </a:r>
                      <a:r>
                        <a:rPr lang="sk-SK" sz="1100" b="0" kern="1200" baseline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(NKH) </a:t>
                      </a:r>
                      <a:endParaRPr lang="sk-SK" sz="1100" b="0" kern="1200" baseline="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986289"/>
                  </a:ext>
                </a:extLst>
              </a:tr>
              <a:tr h="575930">
                <a:tc>
                  <a:txBody>
                    <a:bodyPr/>
                    <a:lstStyle/>
                    <a:p>
                      <a:pPr algn="ctr"/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13:20 </a:t>
                      </a:r>
                      <a:r>
                        <a:rPr lang="sk-SK" sz="1000" b="1" kern="120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13:50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Personálne náklady v projektoch Horizont Európa </a:t>
                      </a:r>
                    </a:p>
                    <a:p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Petra </a:t>
                      </a:r>
                      <a:r>
                        <a:rPr lang="sk-SK" sz="1100" kern="120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Michálková</a:t>
                      </a: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(NKH)</a:t>
                      </a:r>
                      <a:endParaRPr lang="sk-SK" sz="1100" b="1" kern="12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196305"/>
                  </a:ext>
                </a:extLst>
              </a:tr>
              <a:tr h="709295">
                <a:tc>
                  <a:txBody>
                    <a:bodyPr/>
                    <a:lstStyle/>
                    <a:p>
                      <a:pPr algn="ctr"/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13:50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000" kern="1200" baseline="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14:20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b="1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Horizon</a:t>
                      </a: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100" b="1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Results</a:t>
                      </a: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100" b="1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Platform</a:t>
                      </a: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 aké služby môžete získať z projektu </a:t>
                      </a:r>
                      <a:r>
                        <a:rPr lang="sk-SK" sz="1100" b="1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WiderAdvanceFacility</a:t>
                      </a: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Lýdia </a:t>
                      </a:r>
                      <a:r>
                        <a:rPr lang="sk-SK" sz="1100" kern="120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Kokavcová</a:t>
                      </a: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NKH)</a:t>
                      </a:r>
                      <a:endParaRPr lang="sk-SK" sz="1100" kern="1200" dirty="0" smtClean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088117"/>
                  </a:ext>
                </a:extLst>
              </a:tr>
              <a:tr h="509236">
                <a:tc>
                  <a:txBody>
                    <a:bodyPr/>
                    <a:lstStyle/>
                    <a:p>
                      <a:pPr algn="ctr"/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14:20 </a:t>
                      </a:r>
                      <a:r>
                        <a:rPr lang="sk-SK" sz="1000" kern="120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14:35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i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Občerstvenie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100" b="1" kern="12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076593"/>
                  </a:ext>
                </a:extLst>
              </a:tr>
              <a:tr h="76226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14:35- 14:55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Aktuálne možnosti podpory prostredníctvom</a:t>
                      </a:r>
                      <a:r>
                        <a:rPr lang="sk-SK" sz="11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Európskeho inovačné</a:t>
                      </a:r>
                      <a:r>
                        <a:rPr lang="en-US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 a </a:t>
                      </a: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technologického inštitútu (EIT)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Peter Szuttor (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NKH)</a:t>
                      </a:r>
                      <a:endParaRPr lang="sk-SK" sz="11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100" b="1" kern="1200" baseline="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672676"/>
                  </a:ext>
                </a:extLst>
              </a:tr>
            </a:tbl>
          </a:graphicData>
        </a:graphic>
      </p:graphicFrame>
      <p:pic>
        <p:nvPicPr>
          <p:cNvPr id="5" name="Obrázo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75" y="0"/>
            <a:ext cx="1559246" cy="738663"/>
          </a:xfrm>
          <a:prstGeom prst="rect">
            <a:avLst/>
          </a:prstGeom>
        </p:spPr>
      </p:pic>
      <p:grpSp>
        <p:nvGrpSpPr>
          <p:cNvPr id="14" name="Skupina 13">
            <a:extLst>
              <a:ext uri="{FF2B5EF4-FFF2-40B4-BE49-F238E27FC236}">
                <a16:creationId xmlns:a16="http://schemas.microsoft.com/office/drawing/2014/main" id="{23A35368-12AC-428B-9060-E6F350F834B2}"/>
              </a:ext>
            </a:extLst>
          </p:cNvPr>
          <p:cNvGrpSpPr/>
          <p:nvPr/>
        </p:nvGrpSpPr>
        <p:grpSpPr>
          <a:xfrm>
            <a:off x="2239666" y="9005465"/>
            <a:ext cx="4404697" cy="584775"/>
            <a:chOff x="3417664" y="5611224"/>
            <a:chExt cx="7072182" cy="968858"/>
          </a:xfrm>
        </p:grpSpPr>
        <p:pic>
          <p:nvPicPr>
            <p:cNvPr id="16" name="Obrázok 15">
              <a:extLst>
                <a:ext uri="{FF2B5EF4-FFF2-40B4-BE49-F238E27FC236}">
                  <a16:creationId xmlns:a16="http://schemas.microsoft.com/office/drawing/2014/main" id="{D58CB67F-E471-41E5-817B-B1EFE7E604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29326" y="5611224"/>
              <a:ext cx="1160520" cy="968858"/>
            </a:xfrm>
            <a:prstGeom prst="rect">
              <a:avLst/>
            </a:prstGeom>
          </p:spPr>
        </p:pic>
        <p:pic>
          <p:nvPicPr>
            <p:cNvPr id="18" name="Obrázok 17">
              <a:extLst>
                <a:ext uri="{FF2B5EF4-FFF2-40B4-BE49-F238E27FC236}">
                  <a16:creationId xmlns:a16="http://schemas.microsoft.com/office/drawing/2014/main" id="{6A965C3A-472A-4CE1-A061-2AF6263560E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7664" y="5745336"/>
              <a:ext cx="2660326" cy="623514"/>
            </a:xfrm>
            <a:prstGeom prst="rect">
              <a:avLst/>
            </a:prstGeom>
          </p:spPr>
        </p:pic>
        <p:pic>
          <p:nvPicPr>
            <p:cNvPr id="23" name="Obrázok 22">
              <a:extLst>
                <a:ext uri="{FF2B5EF4-FFF2-40B4-BE49-F238E27FC236}">
                  <a16:creationId xmlns:a16="http://schemas.microsoft.com/office/drawing/2014/main" id="{00752EE5-4F98-44AC-85B9-30559DF8264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75465" y="5638971"/>
              <a:ext cx="1865409" cy="883702"/>
            </a:xfrm>
            <a:prstGeom prst="rect">
              <a:avLst/>
            </a:prstGeom>
          </p:spPr>
        </p:pic>
      </p:grpSp>
      <p:pic>
        <p:nvPicPr>
          <p:cNvPr id="26" name="Obrázok 25">
            <a:extLst>
              <a:ext uri="{FF2B5EF4-FFF2-40B4-BE49-F238E27FC236}">
                <a16:creationId xmlns:a16="http://schemas.microsoft.com/office/drawing/2014/main" id="{F359F07D-41A3-4396-BB59-5051CA41FB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894" y="47125"/>
            <a:ext cx="1569120" cy="562515"/>
          </a:xfrm>
          <a:prstGeom prst="rect">
            <a:avLst/>
          </a:prstGeom>
        </p:spPr>
      </p:pic>
      <p:pic>
        <p:nvPicPr>
          <p:cNvPr id="22" name="Obrázok 21">
            <a:extLst>
              <a:ext uri="{FF2B5EF4-FFF2-40B4-BE49-F238E27FC236}">
                <a16:creationId xmlns:a16="http://schemas.microsoft.com/office/drawing/2014/main" id="{0AB1BCCE-639F-4BD4-8337-875026C794D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76" y="9112315"/>
            <a:ext cx="1664692" cy="371077"/>
          </a:xfrm>
          <a:prstGeom prst="rect">
            <a:avLst/>
          </a:prstGeom>
        </p:spPr>
      </p:pic>
      <p:graphicFrame>
        <p:nvGraphicFramePr>
          <p:cNvPr id="21" name="Tabuľka 20">
            <a:extLst>
              <a:ext uri="{FF2B5EF4-FFF2-40B4-BE49-F238E27FC236}">
                <a16:creationId xmlns:a16="http://schemas.microsoft.com/office/drawing/2014/main" id="{3A9F8E13-8DB8-4925-870C-E02906434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788407"/>
              </p:ext>
            </p:extLst>
          </p:nvPr>
        </p:nvGraphicFramePr>
        <p:xfrm>
          <a:off x="350375" y="6443132"/>
          <a:ext cx="6212639" cy="2137276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982239">
                  <a:extLst>
                    <a:ext uri="{9D8B030D-6E8A-4147-A177-3AD203B41FA5}">
                      <a16:colId xmlns:a16="http://schemas.microsoft.com/office/drawing/2014/main" val="1814946885"/>
                    </a:ext>
                  </a:extLst>
                </a:gridCol>
                <a:gridCol w="5230400">
                  <a:extLst>
                    <a:ext uri="{9D8B030D-6E8A-4147-A177-3AD203B41FA5}">
                      <a16:colId xmlns:a16="http://schemas.microsoft.com/office/drawing/2014/main" val="3454039848"/>
                    </a:ext>
                  </a:extLst>
                </a:gridCol>
              </a:tblGrid>
              <a:tr h="72813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14:55 – 15:25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Panelová diskusia na tému Prečo je dôležitý medzinárodný </a:t>
                      </a:r>
                      <a:r>
                        <a:rPr lang="sk-SK" sz="1100" b="1" kern="1200" dirty="0" err="1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networking</a:t>
                      </a: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 burzy partnerov?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Tomáš Pavlik, Kamil Novák, Alexandra </a:t>
                      </a:r>
                      <a:r>
                        <a:rPr lang="sk-SK" sz="1100" kern="120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Rysuľová</a:t>
                      </a: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(NKH)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100" b="1" kern="1200" baseline="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986289"/>
                  </a:ext>
                </a:extLst>
              </a:tr>
              <a:tr h="753533">
                <a:tc>
                  <a:txBody>
                    <a:bodyPr/>
                    <a:lstStyle/>
                    <a:p>
                      <a:pPr algn="ctr"/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15:25 </a:t>
                      </a:r>
                      <a:r>
                        <a:rPr lang="sk-SK" sz="1000" b="1" kern="120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15:55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Panelová diskusia na tému Ako s rozumom využívať AI pri tvorbe žiadosti o grant?</a:t>
                      </a:r>
                    </a:p>
                    <a:p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Martin Krug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(NKH), Radoslav </a:t>
                      </a:r>
                      <a:r>
                        <a:rPr lang="sk-SK" sz="1100" kern="1200" baseline="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Delina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(TUKE)</a:t>
                      </a:r>
                      <a:endParaRPr lang="sk-SK" sz="1100" kern="12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196305"/>
                  </a:ext>
                </a:extLst>
              </a:tr>
              <a:tr h="621743">
                <a:tc>
                  <a:txBody>
                    <a:bodyPr/>
                    <a:lstStyle/>
                    <a:p>
                      <a:pPr algn="ctr"/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15:55 – 16:00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Zhrnutie a záver</a:t>
                      </a:r>
                    </a:p>
                    <a:p>
                      <a:endParaRPr lang="sk-SK" sz="1100" kern="12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088117"/>
                  </a:ext>
                </a:extLst>
              </a:tr>
            </a:tbl>
          </a:graphicData>
        </a:graphic>
      </p:graphicFrame>
      <p:graphicFrame>
        <p:nvGraphicFramePr>
          <p:cNvPr id="24" name="Tabuľka 23">
            <a:extLst>
              <a:ext uri="{FF2B5EF4-FFF2-40B4-BE49-F238E27FC236}">
                <a16:creationId xmlns:a16="http://schemas.microsoft.com/office/drawing/2014/main" id="{3A9F8E13-8DB8-4925-870C-E02906434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191906"/>
              </p:ext>
            </p:extLst>
          </p:nvPr>
        </p:nvGraphicFramePr>
        <p:xfrm>
          <a:off x="6146453" y="10438945"/>
          <a:ext cx="416560" cy="59436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181494688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4540398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986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196305"/>
                  </a:ext>
                </a:extLst>
              </a:tr>
            </a:tbl>
          </a:graphicData>
        </a:graphic>
      </p:graphicFrame>
      <p:pic>
        <p:nvPicPr>
          <p:cNvPr id="25" name="Obrázok 2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2445" y="9022212"/>
            <a:ext cx="522827" cy="513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295743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Motív balík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balíka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balík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otív balíka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f:fields xmlns:f="http://schemas.fabasoft.com/folio/2007/fields">
  <f:record>
    <f:field ref="objname" par="" text="Program sablona SK4ERA2 6 2024" edit="true"/>
    <f:field ref="objsubject" par="" text="" edit="true"/>
    <f:field ref="objcreatedby" par="" text="Šimková, Katarína, Mgr."/>
    <f:field ref="objcreatedat" par="" date="2024-06-25T14:25:03" text="25.6.2024 14:25:03"/>
    <f:field ref="objchangedby" par="" text="Šimková, Katarína, Mgr."/>
    <f:field ref="objmodifiedat" par="" date="2024-06-25T14:25:03" text="25.6.2024 14:25:03"/>
    <f:field ref="doc_FSCFOLIO_1_1001_FieldDocumentNumber" par="" text=""/>
    <f:field ref="doc_FSCFOLIO_1_1001_FieldSubject" par="" text="" edit="true"/>
    <f:field ref="FSCFOLIO_1_1001_FieldCurrentUser" par="" text="Mgr. Richard Duchaj"/>
    <f:field ref="CCAPRECONFIG_15_1001_Objektname" par="" text="Program sablona SK4ERA2 6 2024" edit="true"/>
  </f:record>
  <f:display par="" text="General">
    <f:field ref="objname" text="Meno"/>
    <f:field ref="objsubject" text="Vec"/>
    <f:field ref="objcreatedby" text="Vytvoril"/>
    <f:field ref="objcreatedat" text="Vytvorené deň/hodina"/>
    <f:field ref="objchangedby" text="Poslednú zmenu urobil"/>
    <f:field ref="objmodifiedat" text="Posledná zmena deň/hodina"/>
    <f:field ref="FSCFOLIO_1_1001_FieldCurrentUser" text="Aktuálny používateľ"/>
    <f:field ref="CCAPRECONFIG_15_1001_Objektname" text="Meno"/>
  </f:display>
  <f:display par="" text="Hromadná korešpondencia">
    <f:field ref="doc_FSCFOLIO_1_1001_FieldDocumentNumber" text="Číslo dokumentu"/>
    <f:field ref="doc_FSCFOLIO_1_1001_FieldSubject" text="Predmet"/>
  </f:display>
</f:fields>
</file>

<file path=customXml/itemProps1.xml><?xml version="1.0" encoding="utf-8"?>
<ds:datastoreItem xmlns:ds="http://schemas.openxmlformats.org/officeDocument/2006/customXml" ds:itemID="{4E8A9591-F074-446B-902F-511FF79C122F}">
  <ds:schemaRefs>
    <ds:schemaRef ds:uri="http://schemas.fabasoft.com/folio/2007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11986</TotalTime>
  <Words>398</Words>
  <Application>Microsoft Office PowerPoint</Application>
  <PresentationFormat>A4 (210 x 297 mm)</PresentationFormat>
  <Paragraphs>71</Paragraphs>
  <Slides>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Motív balíka Office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Petras Jan</dc:creator>
  <cp:lastModifiedBy>Kokavcova Lydia</cp:lastModifiedBy>
  <cp:revision>345</cp:revision>
  <cp:lastPrinted>2025-03-11T09:16:40Z</cp:lastPrinted>
  <dcterms:created xsi:type="dcterms:W3CDTF">2018-04-04T08:07:05Z</dcterms:created>
  <dcterms:modified xsi:type="dcterms:W3CDTF">2025-08-18T13:32:14Z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SC#COOELAK@1.1001:Subject">
    <vt:lpwstr/>
  </property>
  <property fmtid="{D5CDD505-2E9C-101B-9397-08002B2CF9AE}" pid="3" name="FSC#COOELAK@1.1001:FileReference">
    <vt:lpwstr/>
  </property>
  <property fmtid="{D5CDD505-2E9C-101B-9397-08002B2CF9AE}" pid="4" name="FSC#COOELAK@1.1001:FileRefYear">
    <vt:lpwstr/>
  </property>
  <property fmtid="{D5CDD505-2E9C-101B-9397-08002B2CF9AE}" pid="5" name="FSC#COOELAK@1.1001:FileRefOrdinal">
    <vt:lpwstr/>
  </property>
  <property fmtid="{D5CDD505-2E9C-101B-9397-08002B2CF9AE}" pid="6" name="FSC#COOELAK@1.1001:FileRefOU">
    <vt:lpwstr/>
  </property>
  <property fmtid="{D5CDD505-2E9C-101B-9397-08002B2CF9AE}" pid="7" name="FSC#COOELAK@1.1001:Organization">
    <vt:lpwstr/>
  </property>
  <property fmtid="{D5CDD505-2E9C-101B-9397-08002B2CF9AE}" pid="8" name="FSC#COOELAK@1.1001:Owner">
    <vt:lpwstr>Šimková, Katarína, Mgr.</vt:lpwstr>
  </property>
  <property fmtid="{D5CDD505-2E9C-101B-9397-08002B2CF9AE}" pid="9" name="FSC#COOELAK@1.1001:OwnerExtension">
    <vt:lpwstr/>
  </property>
  <property fmtid="{D5CDD505-2E9C-101B-9397-08002B2CF9AE}" pid="10" name="FSC#COOELAK@1.1001:OwnerFaxExtension">
    <vt:lpwstr/>
  </property>
  <property fmtid="{D5CDD505-2E9C-101B-9397-08002B2CF9AE}" pid="11" name="FSC#COOELAK@1.1001:DispatchedBy">
    <vt:lpwstr/>
  </property>
  <property fmtid="{D5CDD505-2E9C-101B-9397-08002B2CF9AE}" pid="12" name="FSC#COOELAK@1.1001:DispatchedAt">
    <vt:lpwstr/>
  </property>
  <property fmtid="{D5CDD505-2E9C-101B-9397-08002B2CF9AE}" pid="13" name="FSC#COOELAK@1.1001:ApprovedBy">
    <vt:lpwstr/>
  </property>
  <property fmtid="{D5CDD505-2E9C-101B-9397-08002B2CF9AE}" pid="14" name="FSC#COOELAK@1.1001:ApprovedAt">
    <vt:lpwstr/>
  </property>
  <property fmtid="{D5CDD505-2E9C-101B-9397-08002B2CF9AE}" pid="15" name="FSC#COOELAK@1.1001:Department">
    <vt:lpwstr>Zamestnanci CVTI</vt:lpwstr>
  </property>
  <property fmtid="{D5CDD505-2E9C-101B-9397-08002B2CF9AE}" pid="16" name="FSC#COOELAK@1.1001:CreatedAt">
    <vt:lpwstr>25.06.2024</vt:lpwstr>
  </property>
  <property fmtid="{D5CDD505-2E9C-101B-9397-08002B2CF9AE}" pid="17" name="FSC#COOELAK@1.1001:OU">
    <vt:lpwstr>2100 (ODBOR MEDZINÁRODNEJ SPOLUPRÁCE)</vt:lpwstr>
  </property>
  <property fmtid="{D5CDD505-2E9C-101B-9397-08002B2CF9AE}" pid="18" name="FSC#COOELAK@1.1001:Priority">
    <vt:lpwstr> ()</vt:lpwstr>
  </property>
  <property fmtid="{D5CDD505-2E9C-101B-9397-08002B2CF9AE}" pid="19" name="FSC#COOELAK@1.1001:ObjBarCode">
    <vt:lpwstr>*COO.2182.502.3.379509*</vt:lpwstr>
  </property>
  <property fmtid="{D5CDD505-2E9C-101B-9397-08002B2CF9AE}" pid="20" name="FSC#COOELAK@1.1001:RefBarCode">
    <vt:lpwstr/>
  </property>
  <property fmtid="{D5CDD505-2E9C-101B-9397-08002B2CF9AE}" pid="21" name="FSC#COOELAK@1.1001:FileRefBarCode">
    <vt:lpwstr>**</vt:lpwstr>
  </property>
  <property fmtid="{D5CDD505-2E9C-101B-9397-08002B2CF9AE}" pid="22" name="FSC#COOELAK@1.1001:ExternalRef">
    <vt:lpwstr/>
  </property>
  <property fmtid="{D5CDD505-2E9C-101B-9397-08002B2CF9AE}" pid="23" name="FSC#COOELAK@1.1001:IncomingNumber">
    <vt:lpwstr/>
  </property>
  <property fmtid="{D5CDD505-2E9C-101B-9397-08002B2CF9AE}" pid="24" name="FSC#COOELAK@1.1001:IncomingSubject">
    <vt:lpwstr/>
  </property>
  <property fmtid="{D5CDD505-2E9C-101B-9397-08002B2CF9AE}" pid="25" name="FSC#COOELAK@1.1001:ProcessResponsible">
    <vt:lpwstr/>
  </property>
  <property fmtid="{D5CDD505-2E9C-101B-9397-08002B2CF9AE}" pid="26" name="FSC#COOELAK@1.1001:ProcessResponsiblePhone">
    <vt:lpwstr/>
  </property>
  <property fmtid="{D5CDD505-2E9C-101B-9397-08002B2CF9AE}" pid="27" name="FSC#COOELAK@1.1001:ProcessResponsibleMail">
    <vt:lpwstr/>
  </property>
  <property fmtid="{D5CDD505-2E9C-101B-9397-08002B2CF9AE}" pid="28" name="FSC#COOELAK@1.1001:ProcessResponsibleFax">
    <vt:lpwstr/>
  </property>
  <property fmtid="{D5CDD505-2E9C-101B-9397-08002B2CF9AE}" pid="29" name="FSC#COOELAK@1.1001:ApproverFirstName">
    <vt:lpwstr/>
  </property>
  <property fmtid="{D5CDD505-2E9C-101B-9397-08002B2CF9AE}" pid="30" name="FSC#COOELAK@1.1001:ApproverSurName">
    <vt:lpwstr/>
  </property>
  <property fmtid="{D5CDD505-2E9C-101B-9397-08002B2CF9AE}" pid="31" name="FSC#COOELAK@1.1001:ApproverTitle">
    <vt:lpwstr/>
  </property>
  <property fmtid="{D5CDD505-2E9C-101B-9397-08002B2CF9AE}" pid="32" name="FSC#COOELAK@1.1001:ExternalDate">
    <vt:lpwstr/>
  </property>
  <property fmtid="{D5CDD505-2E9C-101B-9397-08002B2CF9AE}" pid="33" name="FSC#COOELAK@1.1001:SettlementApprovedAt">
    <vt:lpwstr/>
  </property>
  <property fmtid="{D5CDD505-2E9C-101B-9397-08002B2CF9AE}" pid="34" name="FSC#COOELAK@1.1001:BaseNumber">
    <vt:lpwstr/>
  </property>
  <property fmtid="{D5CDD505-2E9C-101B-9397-08002B2CF9AE}" pid="35" name="FSC#COOELAK@1.1001:CurrentUserRolePos">
    <vt:lpwstr>Referent1</vt:lpwstr>
  </property>
  <property fmtid="{D5CDD505-2E9C-101B-9397-08002B2CF9AE}" pid="36" name="FSC#COOELAK@1.1001:CurrentUserEmail">
    <vt:lpwstr>richard.duchaj@cvtisr.sk</vt:lpwstr>
  </property>
  <property fmtid="{D5CDD505-2E9C-101B-9397-08002B2CF9AE}" pid="37" name="FSC#ELAKGOV@1.1001:PersonalSubjGender">
    <vt:lpwstr/>
  </property>
  <property fmtid="{D5CDD505-2E9C-101B-9397-08002B2CF9AE}" pid="38" name="FSC#ELAKGOV@1.1001:PersonalSubjFirstName">
    <vt:lpwstr/>
  </property>
  <property fmtid="{D5CDD505-2E9C-101B-9397-08002B2CF9AE}" pid="39" name="FSC#ELAKGOV@1.1001:PersonalSubjSurName">
    <vt:lpwstr/>
  </property>
  <property fmtid="{D5CDD505-2E9C-101B-9397-08002B2CF9AE}" pid="40" name="FSC#ELAKGOV@1.1001:PersonalSubjSalutation">
    <vt:lpwstr/>
  </property>
  <property fmtid="{D5CDD505-2E9C-101B-9397-08002B2CF9AE}" pid="41" name="FSC#ELAKGOV@1.1001:PersonalSubjAddress">
    <vt:lpwstr/>
  </property>
  <property fmtid="{D5CDD505-2E9C-101B-9397-08002B2CF9AE}" pid="42" name="FSC#ATSTATECFG@1.1001:Office">
    <vt:lpwstr/>
  </property>
  <property fmtid="{D5CDD505-2E9C-101B-9397-08002B2CF9AE}" pid="43" name="FSC#ATSTATECFG@1.1001:Agent">
    <vt:lpwstr/>
  </property>
  <property fmtid="{D5CDD505-2E9C-101B-9397-08002B2CF9AE}" pid="44" name="FSC#ATSTATECFG@1.1001:AgentPhone">
    <vt:lpwstr/>
  </property>
  <property fmtid="{D5CDD505-2E9C-101B-9397-08002B2CF9AE}" pid="45" name="FSC#ATSTATECFG@1.1001:DepartmentFax">
    <vt:lpwstr/>
  </property>
  <property fmtid="{D5CDD505-2E9C-101B-9397-08002B2CF9AE}" pid="46" name="FSC#ATSTATECFG@1.1001:DepartmentEmail">
    <vt:lpwstr/>
  </property>
  <property fmtid="{D5CDD505-2E9C-101B-9397-08002B2CF9AE}" pid="47" name="FSC#ATSTATECFG@1.1001:SubfileDate">
    <vt:lpwstr/>
  </property>
  <property fmtid="{D5CDD505-2E9C-101B-9397-08002B2CF9AE}" pid="48" name="FSC#ATSTATECFG@1.1001:SubfileSubject">
    <vt:lpwstr/>
  </property>
  <property fmtid="{D5CDD505-2E9C-101B-9397-08002B2CF9AE}" pid="49" name="FSC#ATSTATECFG@1.1001:DepartmentZipCode">
    <vt:lpwstr/>
  </property>
  <property fmtid="{D5CDD505-2E9C-101B-9397-08002B2CF9AE}" pid="50" name="FSC#ATSTATECFG@1.1001:DepartmentCountry">
    <vt:lpwstr/>
  </property>
  <property fmtid="{D5CDD505-2E9C-101B-9397-08002B2CF9AE}" pid="51" name="FSC#ATSTATECFG@1.1001:DepartmentCity">
    <vt:lpwstr/>
  </property>
  <property fmtid="{D5CDD505-2E9C-101B-9397-08002B2CF9AE}" pid="52" name="FSC#ATSTATECFG@1.1001:DepartmentStreet">
    <vt:lpwstr/>
  </property>
  <property fmtid="{D5CDD505-2E9C-101B-9397-08002B2CF9AE}" pid="53" name="FSC#ATSTATECFG@1.1001:DepartmentDVR">
    <vt:lpwstr/>
  </property>
  <property fmtid="{D5CDD505-2E9C-101B-9397-08002B2CF9AE}" pid="54" name="FSC#ATSTATECFG@1.1001:DepartmentUID">
    <vt:lpwstr/>
  </property>
  <property fmtid="{D5CDD505-2E9C-101B-9397-08002B2CF9AE}" pid="55" name="FSC#ATSTATECFG@1.1001:SubfileReference">
    <vt:lpwstr/>
  </property>
  <property fmtid="{D5CDD505-2E9C-101B-9397-08002B2CF9AE}" pid="56" name="FSC#ATSTATECFG@1.1001:Clause">
    <vt:lpwstr/>
  </property>
  <property fmtid="{D5CDD505-2E9C-101B-9397-08002B2CF9AE}" pid="57" name="FSC#ATSTATECFG@1.1001:ApprovedSignature">
    <vt:lpwstr/>
  </property>
  <property fmtid="{D5CDD505-2E9C-101B-9397-08002B2CF9AE}" pid="58" name="FSC#ATSTATECFG@1.1001:BankAccount">
    <vt:lpwstr/>
  </property>
  <property fmtid="{D5CDD505-2E9C-101B-9397-08002B2CF9AE}" pid="59" name="FSC#ATSTATECFG@1.1001:BankAccountOwner">
    <vt:lpwstr/>
  </property>
  <property fmtid="{D5CDD505-2E9C-101B-9397-08002B2CF9AE}" pid="60" name="FSC#ATSTATECFG@1.1001:BankInstitute">
    <vt:lpwstr/>
  </property>
  <property fmtid="{D5CDD505-2E9C-101B-9397-08002B2CF9AE}" pid="61" name="FSC#ATSTATECFG@1.1001:BankAccountID">
    <vt:lpwstr/>
  </property>
  <property fmtid="{D5CDD505-2E9C-101B-9397-08002B2CF9AE}" pid="62" name="FSC#ATSTATECFG@1.1001:BankAccountIBAN">
    <vt:lpwstr/>
  </property>
  <property fmtid="{D5CDD505-2E9C-101B-9397-08002B2CF9AE}" pid="63" name="FSC#ATSTATECFG@1.1001:BankAccountBIC">
    <vt:lpwstr/>
  </property>
  <property fmtid="{D5CDD505-2E9C-101B-9397-08002B2CF9AE}" pid="64" name="FSC#ATSTATECFG@1.1001:BankName">
    <vt:lpwstr/>
  </property>
  <property fmtid="{D5CDD505-2E9C-101B-9397-08002B2CF9AE}" pid="65" name="FSC#COOELAK@1.1001:ObjectAddressees">
    <vt:lpwstr/>
  </property>
  <property fmtid="{D5CDD505-2E9C-101B-9397-08002B2CF9AE}" pid="66" name="FSC#SKCONV@103.510:docname">
    <vt:lpwstr/>
  </property>
  <property fmtid="{D5CDD505-2E9C-101B-9397-08002B2CF9AE}" pid="67" name="FSC#COOSYSTEM@1.1:Container">
    <vt:lpwstr>COO.2182.502.3.379509</vt:lpwstr>
  </property>
  <property fmtid="{D5CDD505-2E9C-101B-9397-08002B2CF9AE}" pid="68" name="FSC#FSCFOLIO@1.1001:docpropproject">
    <vt:lpwstr/>
  </property>
</Properties>
</file>