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2"/>
  </p:sldMasterIdLst>
  <p:notesMasterIdLst>
    <p:notesMasterId r:id="rId4"/>
  </p:notesMasterIdLst>
  <p:sldIdLst>
    <p:sldId id="257" r:id="rId3"/>
  </p:sldIdLst>
  <p:sldSz cx="6858000" cy="9906000" type="A4"/>
  <p:notesSz cx="6797675" cy="9929813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23408F"/>
    <a:srgbClr val="D2DE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redný štýl 2 - zvýrazneni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Stredný štýl 2 - zvýrazneni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Stredný štýl 2 - zvýrazneni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Stredný štýl 2 - zvýrazneni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Stredný štýl 2 - zvýrazneni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Stredný štý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690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224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FEE371-FCC9-419D-ABC3-012595FBDF43}" type="datetimeFigureOut">
              <a:rPr lang="sk-SK" smtClean="0"/>
              <a:t>17. 6. 2025</a:t>
            </a:fld>
            <a:endParaRPr lang="sk-SK"/>
          </a:p>
        </p:txBody>
      </p:sp>
      <p:sp>
        <p:nvSpPr>
          <p:cNvPr id="4" name="Zástupný objekt pre obrázok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2238375" y="1241425"/>
            <a:ext cx="2320925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objekt pre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100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4"/>
          </p:nvPr>
        </p:nvSpPr>
        <p:spPr>
          <a:xfrm>
            <a:off x="0" y="94313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5"/>
          </p:nvPr>
        </p:nvSpPr>
        <p:spPr>
          <a:xfrm>
            <a:off x="3849688" y="94313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E4F2A4-4EDE-409A-8CD8-9A2BC92737F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928107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sk-SK"/>
              <a:t>Kliknutím upravte štýl predlohy podnadpisov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30255-3CCF-45EE-B43D-97FB1A0D6585}" type="datetimeFigureOut">
              <a:rPr lang="sk-SK" smtClean="0"/>
              <a:t>17. 6. 2025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31BB4-B425-4896-B52D-2FAEB9FE4F3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45247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30255-3CCF-45EE-B43D-97FB1A0D6585}" type="datetimeFigureOut">
              <a:rPr lang="sk-SK" smtClean="0"/>
              <a:t>17. 6. 2025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31BB4-B425-4896-B52D-2FAEB9FE4F3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44095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30255-3CCF-45EE-B43D-97FB1A0D6585}" type="datetimeFigureOut">
              <a:rPr lang="sk-SK" smtClean="0"/>
              <a:t>17. 6. 2025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31BB4-B425-4896-B52D-2FAEB9FE4F3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55383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30255-3CCF-45EE-B43D-97FB1A0D6585}" type="datetimeFigureOut">
              <a:rPr lang="sk-SK" smtClean="0"/>
              <a:t>17. 6. 2025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31BB4-B425-4896-B52D-2FAEB9FE4F3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36753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30255-3CCF-45EE-B43D-97FB1A0D6585}" type="datetimeFigureOut">
              <a:rPr lang="sk-SK" smtClean="0"/>
              <a:t>17. 6. 2025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31BB4-B425-4896-B52D-2FAEB9FE4F3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9579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30255-3CCF-45EE-B43D-97FB1A0D6585}" type="datetimeFigureOut">
              <a:rPr lang="sk-SK" smtClean="0"/>
              <a:t>17. 6. 2025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31BB4-B425-4896-B52D-2FAEB9FE4F3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44001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30255-3CCF-45EE-B43D-97FB1A0D6585}" type="datetimeFigureOut">
              <a:rPr lang="sk-SK" smtClean="0"/>
              <a:t>17. 6. 2025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31BB4-B425-4896-B52D-2FAEB9FE4F3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5393975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30255-3CCF-45EE-B43D-97FB1A0D6585}" type="datetimeFigureOut">
              <a:rPr lang="sk-SK" smtClean="0"/>
              <a:t>17. 6. 2025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31BB4-B425-4896-B52D-2FAEB9FE4F3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76115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30255-3CCF-45EE-B43D-97FB1A0D6585}" type="datetimeFigureOut">
              <a:rPr lang="sk-SK" smtClean="0"/>
              <a:t>17. 6. 2025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31BB4-B425-4896-B52D-2FAEB9FE4F3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77716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30255-3CCF-45EE-B43D-97FB1A0D6585}" type="datetimeFigureOut">
              <a:rPr lang="sk-SK" smtClean="0"/>
              <a:t>17. 6. 2025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31BB4-B425-4896-B52D-2FAEB9FE4F3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58598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sk-SK"/>
              <a:t>Ak chcete pridať obrázok, kliknite na ikonu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30255-3CCF-45EE-B43D-97FB1A0D6585}" type="datetimeFigureOut">
              <a:rPr lang="sk-SK" smtClean="0"/>
              <a:t>17. 6. 2025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31BB4-B425-4896-B52D-2FAEB9FE4F3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57460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830255-3CCF-45EE-B43D-97FB1A0D6585}" type="datetimeFigureOut">
              <a:rPr lang="sk-SK" smtClean="0"/>
              <a:t>17. 6. 2025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431BB4-B425-4896-B52D-2FAEB9FE4F3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03059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ĺžnik 18"/>
          <p:cNvSpPr/>
          <p:nvPr/>
        </p:nvSpPr>
        <p:spPr>
          <a:xfrm>
            <a:off x="0" y="850957"/>
            <a:ext cx="6858000" cy="1529570"/>
          </a:xfrm>
          <a:prstGeom prst="rect">
            <a:avLst/>
          </a:prstGeom>
          <a:gradFill flip="none" rotWithShape="1">
            <a:gsLst>
              <a:gs pos="0">
                <a:srgbClr val="23408F">
                  <a:shade val="30000"/>
                  <a:satMod val="115000"/>
                </a:srgbClr>
              </a:gs>
              <a:gs pos="50000">
                <a:srgbClr val="23408F">
                  <a:shade val="67500"/>
                  <a:satMod val="115000"/>
                </a:srgbClr>
              </a:gs>
              <a:gs pos="100000">
                <a:srgbClr val="23408F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0" name="BlokTextu 19"/>
          <p:cNvSpPr txBox="1"/>
          <p:nvPr/>
        </p:nvSpPr>
        <p:spPr>
          <a:xfrm>
            <a:off x="-1" y="914400"/>
            <a:ext cx="6858001" cy="31895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sk-SK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Národný informačný deň pre Klaster 6 – Potraviny, </a:t>
            </a:r>
            <a:r>
              <a:rPr lang="sk-SK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biohospodárstvo</a:t>
            </a:r>
            <a:r>
              <a:rPr lang="sk-SK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prírodné zdroje, poľnohospodárstvo a životné prostredie</a:t>
            </a:r>
          </a:p>
          <a:p>
            <a:pPr algn="ctr"/>
            <a:endParaRPr lang="sk-SK" sz="17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k-SK" sz="1400" b="1" i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</a:p>
          <a:p>
            <a:r>
              <a:rPr lang="sk-SK" sz="1400" b="1" i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sk-SK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Miesto konania: ONLINE</a:t>
            </a:r>
          </a:p>
          <a:p>
            <a:r>
              <a:rPr lang="sk-SK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k-SK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Dátum:                24. júna 2025 (utorok)</a:t>
            </a:r>
          </a:p>
          <a:p>
            <a:r>
              <a:rPr lang="sk-SK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Čas:	                10.00 – 12.00 hod	</a:t>
            </a:r>
          </a:p>
          <a:p>
            <a:pPr algn="just">
              <a:spcBef>
                <a:spcPts val="600"/>
              </a:spcBef>
            </a:pPr>
            <a:r>
              <a:rPr lang="sk-SK" sz="1400" b="1" dirty="0" smtClean="0">
                <a:solidFill>
                  <a:srgbClr val="002060"/>
                </a:solidFill>
              </a:rPr>
              <a:t>		</a:t>
            </a:r>
            <a:endParaRPr lang="sk-SK" sz="1400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sk-SK" sz="2400" dirty="0">
              <a:solidFill>
                <a:schemeClr val="bg1"/>
              </a:solidFill>
            </a:endParaRPr>
          </a:p>
        </p:txBody>
      </p:sp>
      <p:graphicFrame>
        <p:nvGraphicFramePr>
          <p:cNvPr id="17" name="Tabuľka 16">
            <a:extLst>
              <a:ext uri="{FF2B5EF4-FFF2-40B4-BE49-F238E27FC236}">
                <a16:creationId xmlns:a16="http://schemas.microsoft.com/office/drawing/2014/main" id="{3A9F8E13-8DB8-4925-870C-E02906434C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4900555"/>
              </p:ext>
            </p:extLst>
          </p:nvPr>
        </p:nvGraphicFramePr>
        <p:xfrm>
          <a:off x="350375" y="3543621"/>
          <a:ext cx="6212639" cy="3160284"/>
        </p:xfrm>
        <a:graphic>
          <a:graphicData uri="http://schemas.openxmlformats.org/drawingml/2006/table">
            <a:tbl>
              <a:tblPr firstCol="1" bandRow="1">
                <a:tableStyleId>{5C22544A-7EE6-4342-B048-85BDC9FD1C3A}</a:tableStyleId>
              </a:tblPr>
              <a:tblGrid>
                <a:gridCol w="982239">
                  <a:extLst>
                    <a:ext uri="{9D8B030D-6E8A-4147-A177-3AD203B41FA5}">
                      <a16:colId xmlns:a16="http://schemas.microsoft.com/office/drawing/2014/main" val="1814946885"/>
                    </a:ext>
                  </a:extLst>
                </a:gridCol>
                <a:gridCol w="5230400">
                  <a:extLst>
                    <a:ext uri="{9D8B030D-6E8A-4147-A177-3AD203B41FA5}">
                      <a16:colId xmlns:a16="http://schemas.microsoft.com/office/drawing/2014/main" val="3454039848"/>
                    </a:ext>
                  </a:extLst>
                </a:gridCol>
              </a:tblGrid>
              <a:tr h="589492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sk-SK" sz="1000" kern="1200" dirty="0" smtClean="0">
                          <a:solidFill>
                            <a:srgbClr val="23408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10:00</a:t>
                      </a:r>
                      <a:r>
                        <a:rPr lang="sk-SK" sz="1000" kern="1200" baseline="0" dirty="0" smtClean="0">
                          <a:solidFill>
                            <a:srgbClr val="23408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k-SK" sz="1000" b="1" kern="1200" dirty="0" smtClean="0">
                          <a:solidFill>
                            <a:srgbClr val="23408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–</a:t>
                      </a:r>
                      <a:r>
                        <a:rPr lang="sk-SK" sz="1000" kern="1200" baseline="0" dirty="0" smtClean="0">
                          <a:solidFill>
                            <a:srgbClr val="23408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10:05</a:t>
                      </a:r>
                      <a:endParaRPr lang="sk-SK" sz="1000" kern="1200" dirty="0" smtClean="0">
                        <a:solidFill>
                          <a:srgbClr val="23408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100" b="1" kern="1200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Otvorenie</a:t>
                      </a:r>
                      <a:r>
                        <a:rPr lang="sk-SK" sz="1100" b="1" kern="1200" baseline="0" dirty="0" smtClean="0">
                          <a:solidFill>
                            <a:srgbClr val="23408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endParaRPr lang="sk-SK" sz="1100" b="1" kern="1200" baseline="0" dirty="0" smtClean="0">
                        <a:solidFill>
                          <a:srgbClr val="0070C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100" b="0" kern="1200" baseline="0" dirty="0" smtClean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Nataša </a:t>
                      </a:r>
                      <a:r>
                        <a:rPr lang="sk-SK" sz="1100" b="0" kern="1200" baseline="0" dirty="0" err="1" smtClean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Hurtová</a:t>
                      </a:r>
                      <a:r>
                        <a:rPr lang="sk-SK" sz="1100" b="0" kern="1200" baseline="0" dirty="0" smtClean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Národný kontaktný bod pre Klaster 6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k-SK" sz="1100" b="0" kern="1200" baseline="0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8986289"/>
                  </a:ext>
                </a:extLst>
              </a:tr>
              <a:tr h="589492">
                <a:tc>
                  <a:txBody>
                    <a:bodyPr/>
                    <a:lstStyle/>
                    <a:p>
                      <a:pPr algn="ctr"/>
                      <a:r>
                        <a:rPr lang="sk-SK" sz="1000" b="1" kern="1200" dirty="0" smtClean="0">
                          <a:solidFill>
                            <a:srgbClr val="23408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10:05 </a:t>
                      </a:r>
                      <a:r>
                        <a:rPr lang="sk-SK" sz="1000" b="1" kern="1200" dirty="0">
                          <a:solidFill>
                            <a:srgbClr val="23408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– </a:t>
                      </a:r>
                      <a:r>
                        <a:rPr lang="sk-SK" sz="1000" b="1" kern="1200" dirty="0" smtClean="0">
                          <a:solidFill>
                            <a:srgbClr val="23408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10:45</a:t>
                      </a:r>
                      <a:endParaRPr lang="sk-SK" sz="1000" kern="1200" dirty="0">
                        <a:solidFill>
                          <a:srgbClr val="23408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k-SK" sz="1100" b="1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Klaster 6 z pohľadu pracovného programu na rok 2025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100" b="0" kern="1200" baseline="0" dirty="0" smtClean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Nataša </a:t>
                      </a:r>
                      <a:r>
                        <a:rPr lang="sk-SK" sz="1100" b="0" kern="1200" baseline="0" dirty="0" err="1" smtClean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Hurtová</a:t>
                      </a:r>
                      <a:r>
                        <a:rPr lang="sk-SK" sz="1100" b="0" kern="1200" baseline="0" dirty="0" smtClean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Národný kontaktný bod pre Klaster 6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k-SK" sz="1100" b="0" kern="1200" baseline="0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3196305"/>
                  </a:ext>
                </a:extLst>
              </a:tr>
              <a:tr h="615204">
                <a:tc>
                  <a:txBody>
                    <a:bodyPr/>
                    <a:lstStyle/>
                    <a:p>
                      <a:pPr algn="ctr"/>
                      <a:r>
                        <a:rPr lang="sk-SK" sz="1000" kern="1200" dirty="0" smtClean="0">
                          <a:solidFill>
                            <a:srgbClr val="23408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10:45</a:t>
                      </a:r>
                      <a:r>
                        <a:rPr lang="sk-SK" sz="1000" kern="1200" baseline="0" dirty="0" smtClean="0">
                          <a:solidFill>
                            <a:srgbClr val="23408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k-SK" sz="1000" kern="1200" baseline="0" dirty="0">
                          <a:solidFill>
                            <a:srgbClr val="23408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– </a:t>
                      </a:r>
                      <a:r>
                        <a:rPr lang="sk-SK" sz="1000" kern="1200" baseline="0" dirty="0" smtClean="0">
                          <a:solidFill>
                            <a:srgbClr val="23408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11:05</a:t>
                      </a:r>
                      <a:endParaRPr lang="sk-SK" sz="1000" kern="1200" dirty="0">
                        <a:solidFill>
                          <a:srgbClr val="23408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k-SK" sz="1100" b="1" kern="120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Ako zvýšiť vlastnú úspešnosť v európskych projektoch? </a:t>
                      </a:r>
                    </a:p>
                    <a:p>
                      <a:r>
                        <a:rPr lang="sk-SK" sz="1100" kern="1200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Dana </a:t>
                      </a:r>
                      <a:r>
                        <a:rPr lang="sk-SK" sz="1100" kern="1200" dirty="0" err="1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Peškovičová</a:t>
                      </a:r>
                      <a:r>
                        <a:rPr lang="sk-SK" sz="1100" kern="1200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hodnotiteľka</a:t>
                      </a:r>
                    </a:p>
                  </a:txBody>
                  <a:tcPr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1088117"/>
                  </a:ext>
                </a:extLst>
              </a:tr>
              <a:tr h="589492">
                <a:tc>
                  <a:txBody>
                    <a:bodyPr/>
                    <a:lstStyle/>
                    <a:p>
                      <a:pPr algn="ctr"/>
                      <a:r>
                        <a:rPr lang="sk-SK" sz="1000" kern="1200" dirty="0" smtClean="0">
                          <a:solidFill>
                            <a:srgbClr val="23408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11:05 </a:t>
                      </a:r>
                      <a:r>
                        <a:rPr lang="sk-SK" sz="1000" kern="1200" dirty="0">
                          <a:solidFill>
                            <a:srgbClr val="23408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– </a:t>
                      </a:r>
                      <a:r>
                        <a:rPr lang="sk-SK" sz="1000" kern="1200" dirty="0" smtClean="0">
                          <a:solidFill>
                            <a:srgbClr val="23408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11:20</a:t>
                      </a:r>
                      <a:endParaRPr lang="sk-SK" sz="1000" kern="1200" dirty="0">
                        <a:solidFill>
                          <a:srgbClr val="23408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100" b="1" kern="120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Tipy overené skúsenosťami: Ako sa nebáť programu Horizont Európa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100" kern="1200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Katarína </a:t>
                      </a:r>
                      <a:r>
                        <a:rPr lang="sk-SK" sz="1100" kern="1200" dirty="0" err="1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Blicklingová</a:t>
                      </a:r>
                      <a:r>
                        <a:rPr lang="sk-SK" sz="1100" kern="1200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sk-SK" sz="1100" kern="1200" dirty="0" err="1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Bioeconomy</a:t>
                      </a:r>
                      <a:r>
                        <a:rPr lang="sk-SK" sz="1100" kern="1200" baseline="0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k-SK" sz="1100" kern="1200" baseline="0" dirty="0" err="1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Cluster</a:t>
                      </a:r>
                      <a:r>
                        <a:rPr lang="sk-SK" sz="1100" kern="1200" baseline="0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k-SK" sz="1100" kern="1200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1076593"/>
                  </a:ext>
                </a:extLst>
              </a:tr>
              <a:tr h="75575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sk-SK" sz="1000" kern="1200" dirty="0" smtClean="0">
                          <a:solidFill>
                            <a:srgbClr val="23408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11:20 - 11:40</a:t>
                      </a:r>
                      <a:endParaRPr lang="sk-SK" sz="1000" kern="1200" dirty="0">
                        <a:solidFill>
                          <a:srgbClr val="23408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100" b="1" kern="1200" dirty="0" smtClean="0">
                          <a:solidFill>
                            <a:srgbClr val="23408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Klaster 6:</a:t>
                      </a:r>
                      <a:r>
                        <a:rPr lang="sk-SK" sz="1100" b="1" kern="1200" baseline="0" dirty="0" smtClean="0">
                          <a:solidFill>
                            <a:srgbClr val="23408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Ako sa zapojiť do európskych partnerstiev</a:t>
                      </a:r>
                      <a:endParaRPr lang="sk-SK" sz="1100" b="1" kern="1200" dirty="0" smtClean="0">
                        <a:solidFill>
                          <a:srgbClr val="23408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100" kern="1200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Zuzana </a:t>
                      </a:r>
                      <a:r>
                        <a:rPr lang="sk-SK" sz="1100" kern="1200" dirty="0" err="1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Baďurová</a:t>
                      </a:r>
                      <a:r>
                        <a:rPr lang="sk-SK" sz="1100" kern="1200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Styčná</a:t>
                      </a:r>
                      <a:r>
                        <a:rPr lang="sk-SK" sz="1100" kern="1200" baseline="0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kancelária SR pre výskum a vývoj v Bruseli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k-SK" sz="1100" kern="1200" baseline="0" dirty="0" smtClean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k-SK" sz="1100" b="1" kern="1200" baseline="0" dirty="0">
                        <a:solidFill>
                          <a:srgbClr val="23408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672676"/>
                  </a:ext>
                </a:extLst>
              </a:tr>
            </a:tbl>
          </a:graphicData>
        </a:graphic>
      </p:graphicFrame>
      <p:pic>
        <p:nvPicPr>
          <p:cNvPr id="5" name="Obrázo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375" y="0"/>
            <a:ext cx="1559246" cy="738663"/>
          </a:xfrm>
          <a:prstGeom prst="rect">
            <a:avLst/>
          </a:prstGeom>
        </p:spPr>
      </p:pic>
      <p:grpSp>
        <p:nvGrpSpPr>
          <p:cNvPr id="14" name="Skupina 13">
            <a:extLst>
              <a:ext uri="{FF2B5EF4-FFF2-40B4-BE49-F238E27FC236}">
                <a16:creationId xmlns:a16="http://schemas.microsoft.com/office/drawing/2014/main" id="{23A35368-12AC-428B-9060-E6F350F834B2}"/>
              </a:ext>
            </a:extLst>
          </p:cNvPr>
          <p:cNvGrpSpPr/>
          <p:nvPr/>
        </p:nvGrpSpPr>
        <p:grpSpPr>
          <a:xfrm>
            <a:off x="2531357" y="8773979"/>
            <a:ext cx="4166026" cy="977834"/>
            <a:chOff x="3415423" y="5295984"/>
            <a:chExt cx="6688971" cy="1620080"/>
          </a:xfrm>
        </p:grpSpPr>
        <p:pic>
          <p:nvPicPr>
            <p:cNvPr id="16" name="Obrázok 15">
              <a:extLst>
                <a:ext uri="{FF2B5EF4-FFF2-40B4-BE49-F238E27FC236}">
                  <a16:creationId xmlns:a16="http://schemas.microsoft.com/office/drawing/2014/main" id="{D58CB67F-E471-41E5-817B-B1EFE7E6042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76712" y="5295984"/>
              <a:ext cx="2027682" cy="1620080"/>
            </a:xfrm>
            <a:prstGeom prst="rect">
              <a:avLst/>
            </a:prstGeom>
          </p:spPr>
        </p:pic>
        <p:pic>
          <p:nvPicPr>
            <p:cNvPr id="18" name="Obrázok 17">
              <a:extLst>
                <a:ext uri="{FF2B5EF4-FFF2-40B4-BE49-F238E27FC236}">
                  <a16:creationId xmlns:a16="http://schemas.microsoft.com/office/drawing/2014/main" id="{6A965C3A-472A-4CE1-A061-2AF6263560E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15423" y="5740707"/>
              <a:ext cx="2971442" cy="696431"/>
            </a:xfrm>
            <a:prstGeom prst="rect">
              <a:avLst/>
            </a:prstGeom>
          </p:spPr>
        </p:pic>
      </p:grpSp>
      <p:pic>
        <p:nvPicPr>
          <p:cNvPr id="26" name="Obrázok 25">
            <a:extLst>
              <a:ext uri="{FF2B5EF4-FFF2-40B4-BE49-F238E27FC236}">
                <a16:creationId xmlns:a16="http://schemas.microsoft.com/office/drawing/2014/main" id="{F359F07D-41A3-4396-BB59-5051CA41FB9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3894" y="47125"/>
            <a:ext cx="1569120" cy="562515"/>
          </a:xfrm>
          <a:prstGeom prst="rect">
            <a:avLst/>
          </a:prstGeom>
        </p:spPr>
      </p:pic>
      <p:pic>
        <p:nvPicPr>
          <p:cNvPr id="22" name="Obrázok 21">
            <a:extLst>
              <a:ext uri="{FF2B5EF4-FFF2-40B4-BE49-F238E27FC236}">
                <a16:creationId xmlns:a16="http://schemas.microsoft.com/office/drawing/2014/main" id="{0AB1BCCE-639F-4BD4-8337-875026C794D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376" y="9042401"/>
            <a:ext cx="1978334" cy="440991"/>
          </a:xfrm>
          <a:prstGeom prst="rect">
            <a:avLst/>
          </a:prstGeom>
        </p:spPr>
      </p:pic>
      <p:graphicFrame>
        <p:nvGraphicFramePr>
          <p:cNvPr id="21" name="Tabuľka 20">
            <a:extLst>
              <a:ext uri="{FF2B5EF4-FFF2-40B4-BE49-F238E27FC236}">
                <a16:creationId xmlns:a16="http://schemas.microsoft.com/office/drawing/2014/main" id="{3A9F8E13-8DB8-4925-870C-E02906434C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1741469"/>
              </p:ext>
            </p:extLst>
          </p:nvPr>
        </p:nvGraphicFramePr>
        <p:xfrm>
          <a:off x="350375" y="6578600"/>
          <a:ext cx="6212639" cy="668867"/>
        </p:xfrm>
        <a:graphic>
          <a:graphicData uri="http://schemas.openxmlformats.org/drawingml/2006/table">
            <a:tbl>
              <a:tblPr firstCol="1" bandRow="1">
                <a:tableStyleId>{5C22544A-7EE6-4342-B048-85BDC9FD1C3A}</a:tableStyleId>
              </a:tblPr>
              <a:tblGrid>
                <a:gridCol w="982239">
                  <a:extLst>
                    <a:ext uri="{9D8B030D-6E8A-4147-A177-3AD203B41FA5}">
                      <a16:colId xmlns:a16="http://schemas.microsoft.com/office/drawing/2014/main" val="1814946885"/>
                    </a:ext>
                  </a:extLst>
                </a:gridCol>
                <a:gridCol w="5230400">
                  <a:extLst>
                    <a:ext uri="{9D8B030D-6E8A-4147-A177-3AD203B41FA5}">
                      <a16:colId xmlns:a16="http://schemas.microsoft.com/office/drawing/2014/main" val="3454039848"/>
                    </a:ext>
                  </a:extLst>
                </a:gridCol>
              </a:tblGrid>
              <a:tr h="668867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sk-SK" sz="1000" kern="1200" dirty="0" smtClean="0">
                          <a:solidFill>
                            <a:srgbClr val="23408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11:40 – 12:00</a:t>
                      </a:r>
                      <a:endParaRPr lang="sk-SK" sz="1000" kern="1200" dirty="0">
                        <a:solidFill>
                          <a:srgbClr val="23408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100" b="1" kern="120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Služby</a:t>
                      </a:r>
                      <a:r>
                        <a:rPr lang="sk-SK" sz="1100" b="1" kern="1200" baseline="0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a aktivity Národnej kancelárie Horizontu</a:t>
                      </a:r>
                      <a:endParaRPr lang="sk-SK" sz="1100" b="1" kern="1200" dirty="0" smtClean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100" kern="1200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Lýdia </a:t>
                      </a:r>
                      <a:r>
                        <a:rPr lang="sk-SK" sz="1100" kern="1200" dirty="0" err="1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Kokavcová</a:t>
                      </a:r>
                      <a:r>
                        <a:rPr lang="sk-SK" sz="1100" kern="1200" dirty="0" smtClean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Národná kancelária Horizontu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k-SK" sz="1100" b="1" kern="1200" baseline="0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8986289"/>
                  </a:ext>
                </a:extLst>
              </a:tr>
            </a:tbl>
          </a:graphicData>
        </a:graphic>
      </p:graphicFrame>
      <p:pic>
        <p:nvPicPr>
          <p:cNvPr id="2" name="Obrázok 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8125" y="8903605"/>
            <a:ext cx="731537" cy="718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266580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ív balíka Office">
  <a:themeElements>
    <a:clrScheme name="Motív balíka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ív balíka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ív balíka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ív balík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Motív balíka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f:fields xmlns:f="http://schemas.fabasoft.com/folio/2007/fields">
  <f:record>
    <f:field ref="objname" par="" text="Program sablona SK4ERA2 6 2024" edit="true"/>
    <f:field ref="objsubject" par="" text="" edit="true"/>
    <f:field ref="objcreatedby" par="" text="Šimková, Katarína, Mgr."/>
    <f:field ref="objcreatedat" par="" date="2024-06-25T14:25:03" text="25.6.2024 14:25:03"/>
    <f:field ref="objchangedby" par="" text="Šimková, Katarína, Mgr."/>
    <f:field ref="objmodifiedat" par="" date="2024-06-25T14:25:03" text="25.6.2024 14:25:03"/>
    <f:field ref="doc_FSCFOLIO_1_1001_FieldDocumentNumber" par="" text=""/>
    <f:field ref="doc_FSCFOLIO_1_1001_FieldSubject" par="" text="" edit="true"/>
    <f:field ref="FSCFOLIO_1_1001_FieldCurrentUser" par="" text="Mgr. Richard Duchaj"/>
    <f:field ref="CCAPRECONFIG_15_1001_Objektname" par="" text="Program sablona SK4ERA2 6 2024" edit="true"/>
  </f:record>
  <f:display par="" text="General">
    <f:field ref="objname" text="Meno"/>
    <f:field ref="objsubject" text="Vec"/>
    <f:field ref="objcreatedby" text="Vytvoril"/>
    <f:field ref="objcreatedat" text="Vytvorené deň/hodina"/>
    <f:field ref="objchangedby" text="Poslednú zmenu urobil"/>
    <f:field ref="objmodifiedat" text="Posledná zmena deň/hodina"/>
    <f:field ref="FSCFOLIO_1_1001_FieldCurrentUser" text="Aktuálny používateľ"/>
    <f:field ref="CCAPRECONFIG_15_1001_Objektname" text="Meno"/>
  </f:display>
  <f:display par="" text="Hromadná korešpondencia">
    <f:field ref="doc_FSCFOLIO_1_1001_FieldDocumentNumber" text="Číslo dokumentu"/>
    <f:field ref="doc_FSCFOLIO_1_1001_FieldSubject" text="Predmet"/>
  </f:display>
</f:fields>
</file>

<file path=customXml/itemProps1.xml><?xml version="1.0" encoding="utf-8"?>
<ds:datastoreItem xmlns:ds="http://schemas.openxmlformats.org/officeDocument/2006/customXml" ds:itemID="{4E8A9591-F074-446B-902F-511FF79C122F}">
  <ds:schemaRefs>
    <ds:schemaRef ds:uri="http://schemas.fabasoft.com/folio/2007/field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11683</TotalTime>
  <Words>152</Words>
  <Application>Microsoft Office PowerPoint</Application>
  <PresentationFormat>A4 (210 x 297 mm)</PresentationFormat>
  <Paragraphs>25</Paragraphs>
  <Slides>1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Motív balíka Office</vt:lpstr>
      <vt:lpstr>Prezentácia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Petras Jan</dc:creator>
  <cp:lastModifiedBy>Kokavcova Lydia</cp:lastModifiedBy>
  <cp:revision>306</cp:revision>
  <cp:lastPrinted>2025-03-11T09:16:40Z</cp:lastPrinted>
  <dcterms:created xsi:type="dcterms:W3CDTF">2018-04-04T08:07:05Z</dcterms:created>
  <dcterms:modified xsi:type="dcterms:W3CDTF">2025-06-17T09:57:31Z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FSC#COOELAK@1.1001:Subject">
    <vt:lpwstr/>
  </property>
  <property fmtid="{D5CDD505-2E9C-101B-9397-08002B2CF9AE}" pid="3" name="FSC#COOELAK@1.1001:FileReference">
    <vt:lpwstr/>
  </property>
  <property fmtid="{D5CDD505-2E9C-101B-9397-08002B2CF9AE}" pid="4" name="FSC#COOELAK@1.1001:FileRefYear">
    <vt:lpwstr/>
  </property>
  <property fmtid="{D5CDD505-2E9C-101B-9397-08002B2CF9AE}" pid="5" name="FSC#COOELAK@1.1001:FileRefOrdinal">
    <vt:lpwstr/>
  </property>
  <property fmtid="{D5CDD505-2E9C-101B-9397-08002B2CF9AE}" pid="6" name="FSC#COOELAK@1.1001:FileRefOU">
    <vt:lpwstr/>
  </property>
  <property fmtid="{D5CDD505-2E9C-101B-9397-08002B2CF9AE}" pid="7" name="FSC#COOELAK@1.1001:Organization">
    <vt:lpwstr/>
  </property>
  <property fmtid="{D5CDD505-2E9C-101B-9397-08002B2CF9AE}" pid="8" name="FSC#COOELAK@1.1001:Owner">
    <vt:lpwstr>Šimková, Katarína, Mgr.</vt:lpwstr>
  </property>
  <property fmtid="{D5CDD505-2E9C-101B-9397-08002B2CF9AE}" pid="9" name="FSC#COOELAK@1.1001:OwnerExtension">
    <vt:lpwstr/>
  </property>
  <property fmtid="{D5CDD505-2E9C-101B-9397-08002B2CF9AE}" pid="10" name="FSC#COOELAK@1.1001:OwnerFaxExtension">
    <vt:lpwstr/>
  </property>
  <property fmtid="{D5CDD505-2E9C-101B-9397-08002B2CF9AE}" pid="11" name="FSC#COOELAK@1.1001:DispatchedBy">
    <vt:lpwstr/>
  </property>
  <property fmtid="{D5CDD505-2E9C-101B-9397-08002B2CF9AE}" pid="12" name="FSC#COOELAK@1.1001:DispatchedAt">
    <vt:lpwstr/>
  </property>
  <property fmtid="{D5CDD505-2E9C-101B-9397-08002B2CF9AE}" pid="13" name="FSC#COOELAK@1.1001:ApprovedBy">
    <vt:lpwstr/>
  </property>
  <property fmtid="{D5CDD505-2E9C-101B-9397-08002B2CF9AE}" pid="14" name="FSC#COOELAK@1.1001:ApprovedAt">
    <vt:lpwstr/>
  </property>
  <property fmtid="{D5CDD505-2E9C-101B-9397-08002B2CF9AE}" pid="15" name="FSC#COOELAK@1.1001:Department">
    <vt:lpwstr>Zamestnanci CVTI</vt:lpwstr>
  </property>
  <property fmtid="{D5CDD505-2E9C-101B-9397-08002B2CF9AE}" pid="16" name="FSC#COOELAK@1.1001:CreatedAt">
    <vt:lpwstr>25.06.2024</vt:lpwstr>
  </property>
  <property fmtid="{D5CDD505-2E9C-101B-9397-08002B2CF9AE}" pid="17" name="FSC#COOELAK@1.1001:OU">
    <vt:lpwstr>2100 (ODBOR MEDZINÁRODNEJ SPOLUPRÁCE)</vt:lpwstr>
  </property>
  <property fmtid="{D5CDD505-2E9C-101B-9397-08002B2CF9AE}" pid="18" name="FSC#COOELAK@1.1001:Priority">
    <vt:lpwstr> ()</vt:lpwstr>
  </property>
  <property fmtid="{D5CDD505-2E9C-101B-9397-08002B2CF9AE}" pid="19" name="FSC#COOELAK@1.1001:ObjBarCode">
    <vt:lpwstr>*COO.2182.502.3.379509*</vt:lpwstr>
  </property>
  <property fmtid="{D5CDD505-2E9C-101B-9397-08002B2CF9AE}" pid="20" name="FSC#COOELAK@1.1001:RefBarCode">
    <vt:lpwstr/>
  </property>
  <property fmtid="{D5CDD505-2E9C-101B-9397-08002B2CF9AE}" pid="21" name="FSC#COOELAK@1.1001:FileRefBarCode">
    <vt:lpwstr>**</vt:lpwstr>
  </property>
  <property fmtid="{D5CDD505-2E9C-101B-9397-08002B2CF9AE}" pid="22" name="FSC#COOELAK@1.1001:ExternalRef">
    <vt:lpwstr/>
  </property>
  <property fmtid="{D5CDD505-2E9C-101B-9397-08002B2CF9AE}" pid="23" name="FSC#COOELAK@1.1001:IncomingNumber">
    <vt:lpwstr/>
  </property>
  <property fmtid="{D5CDD505-2E9C-101B-9397-08002B2CF9AE}" pid="24" name="FSC#COOELAK@1.1001:IncomingSubject">
    <vt:lpwstr/>
  </property>
  <property fmtid="{D5CDD505-2E9C-101B-9397-08002B2CF9AE}" pid="25" name="FSC#COOELAK@1.1001:ProcessResponsible">
    <vt:lpwstr/>
  </property>
  <property fmtid="{D5CDD505-2E9C-101B-9397-08002B2CF9AE}" pid="26" name="FSC#COOELAK@1.1001:ProcessResponsiblePhone">
    <vt:lpwstr/>
  </property>
  <property fmtid="{D5CDD505-2E9C-101B-9397-08002B2CF9AE}" pid="27" name="FSC#COOELAK@1.1001:ProcessResponsibleMail">
    <vt:lpwstr/>
  </property>
  <property fmtid="{D5CDD505-2E9C-101B-9397-08002B2CF9AE}" pid="28" name="FSC#COOELAK@1.1001:ProcessResponsibleFax">
    <vt:lpwstr/>
  </property>
  <property fmtid="{D5CDD505-2E9C-101B-9397-08002B2CF9AE}" pid="29" name="FSC#COOELAK@1.1001:ApproverFirstName">
    <vt:lpwstr/>
  </property>
  <property fmtid="{D5CDD505-2E9C-101B-9397-08002B2CF9AE}" pid="30" name="FSC#COOELAK@1.1001:ApproverSurName">
    <vt:lpwstr/>
  </property>
  <property fmtid="{D5CDD505-2E9C-101B-9397-08002B2CF9AE}" pid="31" name="FSC#COOELAK@1.1001:ApproverTitle">
    <vt:lpwstr/>
  </property>
  <property fmtid="{D5CDD505-2E9C-101B-9397-08002B2CF9AE}" pid="32" name="FSC#COOELAK@1.1001:ExternalDate">
    <vt:lpwstr/>
  </property>
  <property fmtid="{D5CDD505-2E9C-101B-9397-08002B2CF9AE}" pid="33" name="FSC#COOELAK@1.1001:SettlementApprovedAt">
    <vt:lpwstr/>
  </property>
  <property fmtid="{D5CDD505-2E9C-101B-9397-08002B2CF9AE}" pid="34" name="FSC#COOELAK@1.1001:BaseNumber">
    <vt:lpwstr/>
  </property>
  <property fmtid="{D5CDD505-2E9C-101B-9397-08002B2CF9AE}" pid="35" name="FSC#COOELAK@1.1001:CurrentUserRolePos">
    <vt:lpwstr>Referent1</vt:lpwstr>
  </property>
  <property fmtid="{D5CDD505-2E9C-101B-9397-08002B2CF9AE}" pid="36" name="FSC#COOELAK@1.1001:CurrentUserEmail">
    <vt:lpwstr>richard.duchaj@cvtisr.sk</vt:lpwstr>
  </property>
  <property fmtid="{D5CDD505-2E9C-101B-9397-08002B2CF9AE}" pid="37" name="FSC#ELAKGOV@1.1001:PersonalSubjGender">
    <vt:lpwstr/>
  </property>
  <property fmtid="{D5CDD505-2E9C-101B-9397-08002B2CF9AE}" pid="38" name="FSC#ELAKGOV@1.1001:PersonalSubjFirstName">
    <vt:lpwstr/>
  </property>
  <property fmtid="{D5CDD505-2E9C-101B-9397-08002B2CF9AE}" pid="39" name="FSC#ELAKGOV@1.1001:PersonalSubjSurName">
    <vt:lpwstr/>
  </property>
  <property fmtid="{D5CDD505-2E9C-101B-9397-08002B2CF9AE}" pid="40" name="FSC#ELAKGOV@1.1001:PersonalSubjSalutation">
    <vt:lpwstr/>
  </property>
  <property fmtid="{D5CDD505-2E9C-101B-9397-08002B2CF9AE}" pid="41" name="FSC#ELAKGOV@1.1001:PersonalSubjAddress">
    <vt:lpwstr/>
  </property>
  <property fmtid="{D5CDD505-2E9C-101B-9397-08002B2CF9AE}" pid="42" name="FSC#ATSTATECFG@1.1001:Office">
    <vt:lpwstr/>
  </property>
  <property fmtid="{D5CDD505-2E9C-101B-9397-08002B2CF9AE}" pid="43" name="FSC#ATSTATECFG@1.1001:Agent">
    <vt:lpwstr/>
  </property>
  <property fmtid="{D5CDD505-2E9C-101B-9397-08002B2CF9AE}" pid="44" name="FSC#ATSTATECFG@1.1001:AgentPhone">
    <vt:lpwstr/>
  </property>
  <property fmtid="{D5CDD505-2E9C-101B-9397-08002B2CF9AE}" pid="45" name="FSC#ATSTATECFG@1.1001:DepartmentFax">
    <vt:lpwstr/>
  </property>
  <property fmtid="{D5CDD505-2E9C-101B-9397-08002B2CF9AE}" pid="46" name="FSC#ATSTATECFG@1.1001:DepartmentEmail">
    <vt:lpwstr/>
  </property>
  <property fmtid="{D5CDD505-2E9C-101B-9397-08002B2CF9AE}" pid="47" name="FSC#ATSTATECFG@1.1001:SubfileDate">
    <vt:lpwstr/>
  </property>
  <property fmtid="{D5CDD505-2E9C-101B-9397-08002B2CF9AE}" pid="48" name="FSC#ATSTATECFG@1.1001:SubfileSubject">
    <vt:lpwstr/>
  </property>
  <property fmtid="{D5CDD505-2E9C-101B-9397-08002B2CF9AE}" pid="49" name="FSC#ATSTATECFG@1.1001:DepartmentZipCode">
    <vt:lpwstr/>
  </property>
  <property fmtid="{D5CDD505-2E9C-101B-9397-08002B2CF9AE}" pid="50" name="FSC#ATSTATECFG@1.1001:DepartmentCountry">
    <vt:lpwstr/>
  </property>
  <property fmtid="{D5CDD505-2E9C-101B-9397-08002B2CF9AE}" pid="51" name="FSC#ATSTATECFG@1.1001:DepartmentCity">
    <vt:lpwstr/>
  </property>
  <property fmtid="{D5CDD505-2E9C-101B-9397-08002B2CF9AE}" pid="52" name="FSC#ATSTATECFG@1.1001:DepartmentStreet">
    <vt:lpwstr/>
  </property>
  <property fmtid="{D5CDD505-2E9C-101B-9397-08002B2CF9AE}" pid="53" name="FSC#ATSTATECFG@1.1001:DepartmentDVR">
    <vt:lpwstr/>
  </property>
  <property fmtid="{D5CDD505-2E9C-101B-9397-08002B2CF9AE}" pid="54" name="FSC#ATSTATECFG@1.1001:DepartmentUID">
    <vt:lpwstr/>
  </property>
  <property fmtid="{D5CDD505-2E9C-101B-9397-08002B2CF9AE}" pid="55" name="FSC#ATSTATECFG@1.1001:SubfileReference">
    <vt:lpwstr/>
  </property>
  <property fmtid="{D5CDD505-2E9C-101B-9397-08002B2CF9AE}" pid="56" name="FSC#ATSTATECFG@1.1001:Clause">
    <vt:lpwstr/>
  </property>
  <property fmtid="{D5CDD505-2E9C-101B-9397-08002B2CF9AE}" pid="57" name="FSC#ATSTATECFG@1.1001:ApprovedSignature">
    <vt:lpwstr/>
  </property>
  <property fmtid="{D5CDD505-2E9C-101B-9397-08002B2CF9AE}" pid="58" name="FSC#ATSTATECFG@1.1001:BankAccount">
    <vt:lpwstr/>
  </property>
  <property fmtid="{D5CDD505-2E9C-101B-9397-08002B2CF9AE}" pid="59" name="FSC#ATSTATECFG@1.1001:BankAccountOwner">
    <vt:lpwstr/>
  </property>
  <property fmtid="{D5CDD505-2E9C-101B-9397-08002B2CF9AE}" pid="60" name="FSC#ATSTATECFG@1.1001:BankInstitute">
    <vt:lpwstr/>
  </property>
  <property fmtid="{D5CDD505-2E9C-101B-9397-08002B2CF9AE}" pid="61" name="FSC#ATSTATECFG@1.1001:BankAccountID">
    <vt:lpwstr/>
  </property>
  <property fmtid="{D5CDD505-2E9C-101B-9397-08002B2CF9AE}" pid="62" name="FSC#ATSTATECFG@1.1001:BankAccountIBAN">
    <vt:lpwstr/>
  </property>
  <property fmtid="{D5CDD505-2E9C-101B-9397-08002B2CF9AE}" pid="63" name="FSC#ATSTATECFG@1.1001:BankAccountBIC">
    <vt:lpwstr/>
  </property>
  <property fmtid="{D5CDD505-2E9C-101B-9397-08002B2CF9AE}" pid="64" name="FSC#ATSTATECFG@1.1001:BankName">
    <vt:lpwstr/>
  </property>
  <property fmtid="{D5CDD505-2E9C-101B-9397-08002B2CF9AE}" pid="65" name="FSC#COOELAK@1.1001:ObjectAddressees">
    <vt:lpwstr/>
  </property>
  <property fmtid="{D5CDD505-2E9C-101B-9397-08002B2CF9AE}" pid="66" name="FSC#SKCONV@103.510:docname">
    <vt:lpwstr/>
  </property>
  <property fmtid="{D5CDD505-2E9C-101B-9397-08002B2CF9AE}" pid="67" name="FSC#COOSYSTEM@1.1:Container">
    <vt:lpwstr>COO.2182.502.3.379509</vt:lpwstr>
  </property>
  <property fmtid="{D5CDD505-2E9C-101B-9397-08002B2CF9AE}" pid="68" name="FSC#FSCFOLIO@1.1001:docpropproject">
    <vt:lpwstr/>
  </property>
</Properties>
</file>