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sldIdLst>
    <p:sldId id="256" r:id="rId3"/>
    <p:sldId id="258" r:id="rId4"/>
  </p:sldIdLst>
  <p:sldSz cx="6858000" cy="9906000" type="A4"/>
  <p:notesSz cx="6797675" cy="9929813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408F"/>
    <a:srgbClr val="D2DEE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redný štýl 2 - zvýrazneni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redný štýl 2 - zvýrazneni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redný štýl 2 - zvýrazneni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Stredný štýl 2 - zvýrazneni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Stredný štýl 2 - zvýrazneni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Stredný štý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231" autoAdjust="0"/>
    <p:restoredTop sz="94660"/>
  </p:normalViewPr>
  <p:slideViewPr>
    <p:cSldViewPr snapToGrid="0">
      <p:cViewPr>
        <p:scale>
          <a:sx n="200" d="100"/>
          <a:sy n="200" d="100"/>
        </p:scale>
        <p:origin x="418" y="-74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sk-SK"/>
              <a:t>Kliknutím 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30255-3CCF-45EE-B43D-97FB1A0D6585}" type="datetimeFigureOut">
              <a:rPr lang="sk-SK" smtClean="0"/>
              <a:t>21. 11. 2024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31BB4-B425-4896-B52D-2FAEB9FE4F3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45247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30255-3CCF-45EE-B43D-97FB1A0D6585}" type="datetimeFigureOut">
              <a:rPr lang="sk-SK" smtClean="0"/>
              <a:t>21. 11. 2024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31BB4-B425-4896-B52D-2FAEB9FE4F3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44095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30255-3CCF-45EE-B43D-97FB1A0D6585}" type="datetimeFigureOut">
              <a:rPr lang="sk-SK" smtClean="0"/>
              <a:t>21. 11. 2024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31BB4-B425-4896-B52D-2FAEB9FE4F3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55383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30255-3CCF-45EE-B43D-97FB1A0D6585}" type="datetimeFigureOut">
              <a:rPr lang="sk-SK" smtClean="0"/>
              <a:t>21. 11. 2024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31BB4-B425-4896-B52D-2FAEB9FE4F3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36753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30255-3CCF-45EE-B43D-97FB1A0D6585}" type="datetimeFigureOut">
              <a:rPr lang="sk-SK" smtClean="0"/>
              <a:t>21. 11. 2024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31BB4-B425-4896-B52D-2FAEB9FE4F3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9579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30255-3CCF-45EE-B43D-97FB1A0D6585}" type="datetimeFigureOut">
              <a:rPr lang="sk-SK" smtClean="0"/>
              <a:t>21. 11. 2024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31BB4-B425-4896-B52D-2FAEB9FE4F3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44001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30255-3CCF-45EE-B43D-97FB1A0D6585}" type="datetimeFigureOut">
              <a:rPr lang="sk-SK" smtClean="0"/>
              <a:t>21. 11. 2024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31BB4-B425-4896-B52D-2FAEB9FE4F3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39397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30255-3CCF-45EE-B43D-97FB1A0D6585}" type="datetimeFigureOut">
              <a:rPr lang="sk-SK" smtClean="0"/>
              <a:t>21. 11. 2024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31BB4-B425-4896-B52D-2FAEB9FE4F3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76115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30255-3CCF-45EE-B43D-97FB1A0D6585}" type="datetimeFigureOut">
              <a:rPr lang="sk-SK" smtClean="0"/>
              <a:t>21. 11. 2024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31BB4-B425-4896-B52D-2FAEB9FE4F3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77716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30255-3CCF-45EE-B43D-97FB1A0D6585}" type="datetimeFigureOut">
              <a:rPr lang="sk-SK" smtClean="0"/>
              <a:t>21. 11. 2024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31BB4-B425-4896-B52D-2FAEB9FE4F3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58598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sk-SK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30255-3CCF-45EE-B43D-97FB1A0D6585}" type="datetimeFigureOut">
              <a:rPr lang="sk-SK" smtClean="0"/>
              <a:t>21. 11. 2024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31BB4-B425-4896-B52D-2FAEB9FE4F3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57460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830255-3CCF-45EE-B43D-97FB1A0D6585}" type="datetimeFigureOut">
              <a:rPr lang="sk-SK" smtClean="0"/>
              <a:t>21. 11. 2024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31BB4-B425-4896-B52D-2FAEB9FE4F3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03059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s://eraportal.sk/horizont-europa/" TargetMode="External"/><Relationship Id="rId7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10" Type="http://schemas.openxmlformats.org/officeDocument/2006/relationships/image" Target="../media/image7.png"/><Relationship Id="rId4" Type="http://schemas.openxmlformats.org/officeDocument/2006/relationships/hyperlink" Target="mailto:horizont@cvtisr.sk" TargetMode="External"/><Relationship Id="rId9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s://eraportal.sk/horizont-europa/" TargetMode="External"/><Relationship Id="rId7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10" Type="http://schemas.openxmlformats.org/officeDocument/2006/relationships/image" Target="../media/image7.png"/><Relationship Id="rId4" Type="http://schemas.openxmlformats.org/officeDocument/2006/relationships/hyperlink" Target="mailto:h2020@cvtisr.sk" TargetMode="External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Obrázok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4950" y="8948218"/>
            <a:ext cx="549965" cy="552062"/>
          </a:xfrm>
          <a:prstGeom prst="rect">
            <a:avLst/>
          </a:prstGeom>
        </p:spPr>
      </p:pic>
      <p:sp>
        <p:nvSpPr>
          <p:cNvPr id="19" name="Obdĺžnik 18"/>
          <p:cNvSpPr/>
          <p:nvPr/>
        </p:nvSpPr>
        <p:spPr>
          <a:xfrm>
            <a:off x="0" y="1688207"/>
            <a:ext cx="6858000" cy="759080"/>
          </a:xfrm>
          <a:prstGeom prst="rect">
            <a:avLst/>
          </a:prstGeom>
          <a:gradFill flip="none" rotWithShape="1">
            <a:gsLst>
              <a:gs pos="0">
                <a:srgbClr val="23408F">
                  <a:shade val="30000"/>
                  <a:satMod val="115000"/>
                </a:srgbClr>
              </a:gs>
              <a:gs pos="50000">
                <a:srgbClr val="23408F">
                  <a:shade val="67500"/>
                  <a:satMod val="115000"/>
                </a:srgbClr>
              </a:gs>
              <a:gs pos="100000">
                <a:srgbClr val="23408F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0" name="BlokTextu 19"/>
          <p:cNvSpPr txBox="1"/>
          <p:nvPr/>
        </p:nvSpPr>
        <p:spPr>
          <a:xfrm>
            <a:off x="142875" y="1830736"/>
            <a:ext cx="649184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100" b="1" dirty="0" smtClean="0">
                <a:solidFill>
                  <a:schemeClr val="bg1"/>
                </a:solidFill>
              </a:rPr>
              <a:t>Národné </a:t>
            </a:r>
            <a:r>
              <a:rPr lang="sk-SK" sz="2100" b="1" dirty="0" err="1" smtClean="0">
                <a:solidFill>
                  <a:schemeClr val="bg1"/>
                </a:solidFill>
              </a:rPr>
              <a:t>infodni</a:t>
            </a:r>
            <a:r>
              <a:rPr lang="sk-SK" sz="2100" b="1" dirty="0" smtClean="0">
                <a:solidFill>
                  <a:schemeClr val="bg1"/>
                </a:solidFill>
              </a:rPr>
              <a:t> </a:t>
            </a:r>
            <a:r>
              <a:rPr lang="sk-SK" sz="2100" b="1" dirty="0">
                <a:solidFill>
                  <a:schemeClr val="bg1"/>
                </a:solidFill>
              </a:rPr>
              <a:t>k výzvam Horizontu Európa na rok 2025</a:t>
            </a:r>
          </a:p>
        </p:txBody>
      </p:sp>
      <p:sp>
        <p:nvSpPr>
          <p:cNvPr id="25" name="BlokTextu 24"/>
          <p:cNvSpPr txBox="1"/>
          <p:nvPr/>
        </p:nvSpPr>
        <p:spPr>
          <a:xfrm>
            <a:off x="3294915" y="8878679"/>
            <a:ext cx="24574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800" dirty="0">
                <a:solidFill>
                  <a:srgbClr val="23408F"/>
                </a:solidFill>
              </a:rPr>
              <a:t>Národná kancelária Horizontu</a:t>
            </a:r>
          </a:p>
          <a:p>
            <a:r>
              <a:rPr lang="en-GB" sz="800" dirty="0">
                <a:solidFill>
                  <a:srgbClr val="23408F"/>
                </a:solidFill>
              </a:rPr>
              <a:t>Centrum </a:t>
            </a:r>
            <a:r>
              <a:rPr lang="en-GB" sz="800" dirty="0" err="1">
                <a:solidFill>
                  <a:srgbClr val="23408F"/>
                </a:solidFill>
              </a:rPr>
              <a:t>vedecko-technických</a:t>
            </a:r>
            <a:r>
              <a:rPr lang="en-GB" sz="800" dirty="0">
                <a:solidFill>
                  <a:srgbClr val="23408F"/>
                </a:solidFill>
              </a:rPr>
              <a:t> </a:t>
            </a:r>
            <a:r>
              <a:rPr lang="en-GB" sz="800" dirty="0" err="1">
                <a:solidFill>
                  <a:srgbClr val="23408F"/>
                </a:solidFill>
              </a:rPr>
              <a:t>informácií</a:t>
            </a:r>
            <a:r>
              <a:rPr lang="en-GB" sz="800" dirty="0">
                <a:solidFill>
                  <a:srgbClr val="23408F"/>
                </a:solidFill>
              </a:rPr>
              <a:t> SR      </a:t>
            </a:r>
            <a:br>
              <a:rPr lang="en-GB" sz="800" dirty="0">
                <a:solidFill>
                  <a:srgbClr val="23408F"/>
                </a:solidFill>
              </a:rPr>
            </a:br>
            <a:r>
              <a:rPr lang="en-GB" sz="800" dirty="0" err="1">
                <a:solidFill>
                  <a:srgbClr val="23408F"/>
                </a:solidFill>
              </a:rPr>
              <a:t>Lamačská</a:t>
            </a:r>
            <a:r>
              <a:rPr lang="en-GB" sz="800" dirty="0">
                <a:solidFill>
                  <a:srgbClr val="23408F"/>
                </a:solidFill>
              </a:rPr>
              <a:t> </a:t>
            </a:r>
            <a:r>
              <a:rPr lang="en-GB" sz="800" dirty="0" err="1">
                <a:solidFill>
                  <a:srgbClr val="23408F"/>
                </a:solidFill>
              </a:rPr>
              <a:t>cesta</a:t>
            </a:r>
            <a:r>
              <a:rPr lang="en-GB" sz="800" dirty="0">
                <a:solidFill>
                  <a:srgbClr val="23408F"/>
                </a:solidFill>
              </a:rPr>
              <a:t> 8/A,811 04 Bratislava</a:t>
            </a:r>
            <a:endParaRPr lang="sk-SK" sz="800" dirty="0">
              <a:solidFill>
                <a:srgbClr val="23408F"/>
              </a:solidFill>
            </a:endParaRPr>
          </a:p>
          <a:p>
            <a:r>
              <a:rPr lang="sk-SK" sz="800" dirty="0">
                <a:hlinkClick r:id="rId3"/>
              </a:rPr>
              <a:t>www.horizont-europa.sk</a:t>
            </a:r>
            <a:endParaRPr lang="sk-SK" sz="800" dirty="0"/>
          </a:p>
          <a:p>
            <a:r>
              <a:rPr lang="en-GB" sz="800" b="1" u="sng" dirty="0">
                <a:solidFill>
                  <a:srgbClr val="23408F"/>
                </a:solidFill>
                <a:hlinkClick r:id="rId4"/>
              </a:rPr>
              <a:t>h</a:t>
            </a:r>
            <a:r>
              <a:rPr lang="sk-SK" sz="800" b="1" u="sng" dirty="0" err="1">
                <a:solidFill>
                  <a:srgbClr val="23408F"/>
                </a:solidFill>
                <a:hlinkClick r:id="rId4"/>
              </a:rPr>
              <a:t>orizont</a:t>
            </a:r>
            <a:r>
              <a:rPr lang="en-GB" sz="800" b="1" u="sng" dirty="0">
                <a:solidFill>
                  <a:srgbClr val="23408F"/>
                </a:solidFill>
                <a:hlinkClick r:id="rId4"/>
              </a:rPr>
              <a:t>@cvtisr.sk</a:t>
            </a:r>
            <a:endParaRPr lang="sk-SK" sz="800" dirty="0">
              <a:solidFill>
                <a:srgbClr val="23408F"/>
              </a:solidFill>
            </a:endParaRPr>
          </a:p>
        </p:txBody>
      </p:sp>
      <p:pic>
        <p:nvPicPr>
          <p:cNvPr id="28" name="Obrázo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9431"/>
            <a:ext cx="6858000" cy="836156"/>
          </a:xfrm>
          <a:prstGeom prst="rect">
            <a:avLst/>
          </a:prstGeom>
        </p:spPr>
      </p:pic>
      <p:sp>
        <p:nvSpPr>
          <p:cNvPr id="51" name="BlokTextu 50"/>
          <p:cNvSpPr txBox="1"/>
          <p:nvPr/>
        </p:nvSpPr>
        <p:spPr>
          <a:xfrm>
            <a:off x="584184" y="2471739"/>
            <a:ext cx="5609222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sk-SK" sz="1200" b="1" dirty="0">
                <a:solidFill>
                  <a:srgbClr val="23408F"/>
                </a:solidFill>
              </a:rPr>
              <a:t>Dátum:            	28. 1. 2025</a:t>
            </a:r>
          </a:p>
          <a:p>
            <a:pPr>
              <a:spcBef>
                <a:spcPts val="600"/>
              </a:spcBef>
            </a:pPr>
            <a:r>
              <a:rPr lang="sk-SK" sz="1200" b="1" dirty="0">
                <a:solidFill>
                  <a:srgbClr val="23408F"/>
                </a:solidFill>
              </a:rPr>
              <a:t>Miesto:	online - </a:t>
            </a:r>
            <a:r>
              <a:rPr lang="sk-SK" sz="1200" b="1" dirty="0" smtClean="0">
                <a:solidFill>
                  <a:srgbClr val="23408F"/>
                </a:solidFill>
              </a:rPr>
              <a:t>stream</a:t>
            </a:r>
            <a:endParaRPr lang="sk-SK" sz="1200" b="1" dirty="0">
              <a:solidFill>
                <a:srgbClr val="23408F"/>
              </a:solidFill>
            </a:endParaRPr>
          </a:p>
        </p:txBody>
      </p:sp>
      <p:sp>
        <p:nvSpPr>
          <p:cNvPr id="54" name="BlokTextu 53"/>
          <p:cNvSpPr txBox="1"/>
          <p:nvPr/>
        </p:nvSpPr>
        <p:spPr>
          <a:xfrm>
            <a:off x="599297" y="3005367"/>
            <a:ext cx="30071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sk-SK" sz="1200" b="1" dirty="0">
                <a:solidFill>
                  <a:srgbClr val="23408F"/>
                </a:solidFill>
              </a:rPr>
              <a:t>PROGRAM </a:t>
            </a:r>
          </a:p>
        </p:txBody>
      </p:sp>
      <p:graphicFrame>
        <p:nvGraphicFramePr>
          <p:cNvPr id="60" name="Tabuľka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0219803"/>
              </p:ext>
            </p:extLst>
          </p:nvPr>
        </p:nvGraphicFramePr>
        <p:xfrm>
          <a:off x="636016" y="3277704"/>
          <a:ext cx="5816600" cy="358140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964125">
                  <a:extLst>
                    <a:ext uri="{9D8B030D-6E8A-4147-A177-3AD203B41FA5}">
                      <a16:colId xmlns:a16="http://schemas.microsoft.com/office/drawing/2014/main" val="1814946885"/>
                    </a:ext>
                  </a:extLst>
                </a:gridCol>
                <a:gridCol w="4852475">
                  <a:extLst>
                    <a:ext uri="{9D8B030D-6E8A-4147-A177-3AD203B41FA5}">
                      <a16:colId xmlns:a16="http://schemas.microsoft.com/office/drawing/2014/main" val="3454039848"/>
                    </a:ext>
                  </a:extLst>
                </a:gridCol>
              </a:tblGrid>
              <a:tr h="388019">
                <a:tc>
                  <a:txBody>
                    <a:bodyPr/>
                    <a:lstStyle/>
                    <a:p>
                      <a:pPr algn="ctr"/>
                      <a:r>
                        <a:rPr lang="sk-SK" sz="1100" kern="120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09:00 – 09:10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100" kern="120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Privítanie účastníkov a úvod do </a:t>
                      </a:r>
                      <a:r>
                        <a:rPr lang="sk-SK" sz="1100" kern="1200" dirty="0" smtClean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programu Horizont</a:t>
                      </a:r>
                      <a:r>
                        <a:rPr lang="sk-SK" sz="1100" kern="1200" baseline="0" dirty="0" smtClean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k-SK" sz="1100" kern="1200" baseline="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Európa</a:t>
                      </a:r>
                      <a:r>
                        <a:rPr lang="sk-SK" sz="1100" kern="120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br>
                        <a:rPr lang="sk-SK" sz="1100" kern="120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sk-SK" sz="1100" kern="120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(K. Papanová)</a:t>
                      </a:r>
                    </a:p>
                  </a:txBody>
                  <a:tcPr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8986289"/>
                  </a:ext>
                </a:extLst>
              </a:tr>
              <a:tr h="388019">
                <a:tc>
                  <a:txBody>
                    <a:bodyPr/>
                    <a:lstStyle/>
                    <a:p>
                      <a:pPr algn="ctr"/>
                      <a:r>
                        <a:rPr lang="sk-SK" sz="1100" b="1" kern="120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09:10 </a:t>
                      </a:r>
                      <a:r>
                        <a:rPr lang="sk-SK" sz="1100" b="1" kern="120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– 09:25</a:t>
                      </a:r>
                      <a:endParaRPr lang="sk-SK" sz="11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100" kern="1200" dirty="0" err="1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Videopozdrav</a:t>
                      </a:r>
                      <a:r>
                        <a:rPr lang="sk-SK" sz="1100" kern="120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 z Európskej komisie</a:t>
                      </a:r>
                      <a:br>
                        <a:rPr lang="sk-SK" sz="1100" kern="120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sk-SK" sz="1100" kern="120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(A. </a:t>
                      </a:r>
                      <a:r>
                        <a:rPr lang="lt-LT" sz="1100" kern="120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Trinkūnaitė</a:t>
                      </a:r>
                      <a:r>
                        <a:rPr lang="sk-SK" sz="1100" kern="120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3196305"/>
                  </a:ext>
                </a:extLst>
              </a:tr>
              <a:tr h="388019">
                <a:tc>
                  <a:txBody>
                    <a:bodyPr/>
                    <a:lstStyle/>
                    <a:p>
                      <a:pPr algn="ctr"/>
                      <a:r>
                        <a:rPr lang="sk-SK" sz="1100" kern="120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09:25 – 09:40</a:t>
                      </a:r>
                    </a:p>
                    <a:p>
                      <a:pPr algn="ctr"/>
                      <a:endParaRPr lang="sk-SK" sz="1100" kern="1200" dirty="0">
                        <a:solidFill>
                          <a:srgbClr val="23408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100" kern="120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Horizontálne témy (etika, rodová rovnosť, otvorená veda, bezpečnosť) </a:t>
                      </a:r>
                      <a:br>
                        <a:rPr lang="sk-SK" sz="1100" kern="120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sk-SK" sz="1100" kern="120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(S. </a:t>
                      </a:r>
                      <a:r>
                        <a:rPr lang="sk-SK" sz="1100" kern="1200" dirty="0" err="1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Ftáčniková</a:t>
                      </a:r>
                      <a:r>
                        <a:rPr lang="sk-SK" sz="1100" kern="120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1088117"/>
                  </a:ext>
                </a:extLst>
              </a:tr>
              <a:tr h="388019">
                <a:tc>
                  <a:txBody>
                    <a:bodyPr/>
                    <a:lstStyle/>
                    <a:p>
                      <a:pPr algn="ctr"/>
                      <a:r>
                        <a:rPr lang="sk-SK" sz="1100" kern="120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9:40 – 10:00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100" kern="1200" dirty="0" smtClean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Výskumné infraštruktúry a Spoločné výskumné centrum (JRC)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100" b="0" kern="1200" baseline="0" dirty="0" smtClean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(M. </a:t>
                      </a:r>
                      <a:r>
                        <a:rPr lang="sk-SK" sz="1100" b="0" kern="1200" baseline="0" dirty="0" err="1" smtClean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Brečková</a:t>
                      </a:r>
                      <a:r>
                        <a:rPr lang="sk-SK" sz="1100" b="0" kern="1200" baseline="0" dirty="0" smtClean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sk-SK" sz="1100" kern="1200" dirty="0" smtClean="0">
                        <a:solidFill>
                          <a:srgbClr val="23408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3902704"/>
                  </a:ext>
                </a:extLst>
              </a:tr>
              <a:tr h="388019">
                <a:tc>
                  <a:txBody>
                    <a:bodyPr/>
                    <a:lstStyle/>
                    <a:p>
                      <a:pPr algn="ctr"/>
                      <a:r>
                        <a:rPr lang="sk-SK" sz="1100" kern="120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10:00 – 10:10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100" kern="120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Európska </a:t>
                      </a:r>
                      <a:r>
                        <a:rPr lang="sk-SK" sz="1100" kern="1200" baseline="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rada pre výskum (ERC</a:t>
                      </a:r>
                      <a:r>
                        <a:rPr lang="sk-SK" sz="1100" kern="1200" baseline="0" dirty="0" smtClean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sk-SK" sz="1100" kern="1200" baseline="0" dirty="0">
                        <a:solidFill>
                          <a:srgbClr val="23408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100" kern="1200" baseline="0" dirty="0" smtClean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(D. Augustínska)</a:t>
                      </a:r>
                      <a:endParaRPr lang="sk-SK" sz="1100" kern="1200" dirty="0">
                        <a:solidFill>
                          <a:srgbClr val="23408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7997826"/>
                  </a:ext>
                </a:extLst>
              </a:tr>
              <a:tr h="540456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sk-SK" sz="1100" b="1" kern="120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100" b="1" kern="120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10:10 – 10:30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100" b="0" kern="1200" baseline="0" dirty="0" smtClean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Európska rada pre inovácie (EIC): EIC </a:t>
                      </a:r>
                      <a:r>
                        <a:rPr lang="sk-SK" sz="1100" b="0" kern="1200" baseline="0" dirty="0" err="1" smtClean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Pathfinder</a:t>
                      </a:r>
                      <a:r>
                        <a:rPr lang="sk-SK" sz="1100" b="0" kern="1200" baseline="0" dirty="0" smtClean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 a EIC </a:t>
                      </a:r>
                      <a:r>
                        <a:rPr lang="sk-SK" sz="1100" b="0" kern="1200" baseline="0" dirty="0" err="1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Transition</a:t>
                      </a:r>
                      <a:r>
                        <a:rPr lang="sk-SK" sz="1100" b="0" kern="1200" baseline="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sk-SK" sz="1100" b="0" kern="1200" baseline="0" dirty="0" smtClean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podpora výskumníkov a </a:t>
                      </a:r>
                      <a:r>
                        <a:rPr lang="sk-SK" sz="1100" b="0" kern="1200" baseline="0" dirty="0" err="1" smtClean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vizionárskych</a:t>
                      </a:r>
                      <a:r>
                        <a:rPr lang="sk-SK" sz="1100" b="0" kern="1200" baseline="0" dirty="0" smtClean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 podnikateľov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100" b="0" kern="1200" baseline="0" dirty="0" smtClean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sk-SK" sz="1100" b="0" kern="1200" baseline="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P. Szuttor)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1076593"/>
                  </a:ext>
                </a:extLst>
              </a:tr>
              <a:tr h="246654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100" kern="120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10:30 – 11:00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100" b="1" kern="120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PRESTÁVKA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5880364"/>
                  </a:ext>
                </a:extLst>
              </a:tr>
              <a:tr h="388019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100" kern="120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11:00 – 11:20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100" kern="1200" dirty="0" smtClean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Marie</a:t>
                      </a:r>
                      <a:r>
                        <a:rPr lang="sk-SK" sz="1100" kern="1200" baseline="0" dirty="0" smtClean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k-SK" sz="1100" kern="1200" baseline="0" dirty="0" err="1" smtClean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Sklodowska</a:t>
                      </a:r>
                      <a:r>
                        <a:rPr lang="sk-SK" sz="1100" kern="1200" baseline="0" dirty="0" smtClean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 Curie </a:t>
                      </a:r>
                      <a:r>
                        <a:rPr lang="sk-SK" sz="1100" kern="1200" baseline="0" dirty="0" err="1" smtClean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Actions</a:t>
                      </a:r>
                      <a:r>
                        <a:rPr lang="sk-SK" sz="1100" kern="1200" baseline="0" dirty="0" smtClean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 (MSCA)</a:t>
                      </a:r>
                      <a:br>
                        <a:rPr lang="sk-SK" sz="1100" kern="1200" baseline="0" dirty="0" smtClean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sk-SK" sz="1100" kern="1200" baseline="0" dirty="0" smtClean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(D. Augustínska)</a:t>
                      </a:r>
                      <a:endParaRPr lang="sk-SK" sz="1100" kern="1200" dirty="0" smtClean="0">
                        <a:solidFill>
                          <a:srgbClr val="23408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k-SK" sz="1100" kern="1200" dirty="0">
                        <a:solidFill>
                          <a:srgbClr val="23408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4474015"/>
                  </a:ext>
                </a:extLst>
              </a:tr>
            </a:tbl>
          </a:graphicData>
        </a:graphic>
      </p:graphicFrame>
      <p:pic>
        <p:nvPicPr>
          <p:cNvPr id="22" name="Obrázok 21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6020" y="1039635"/>
            <a:ext cx="1414780" cy="44323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Obrázok 2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3249" y="9018909"/>
            <a:ext cx="769367" cy="641333"/>
          </a:xfrm>
          <a:prstGeom prst="rect">
            <a:avLst/>
          </a:prstGeom>
        </p:spPr>
      </p:pic>
      <p:sp>
        <p:nvSpPr>
          <p:cNvPr id="27" name="BlokTextu 26"/>
          <p:cNvSpPr txBox="1"/>
          <p:nvPr/>
        </p:nvSpPr>
        <p:spPr>
          <a:xfrm>
            <a:off x="624389" y="9585800"/>
            <a:ext cx="5902036" cy="2378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1100" b="1" dirty="0">
                <a:latin typeface="+mn-lt"/>
                <a:cs typeface="+mn-cs"/>
              </a:rPr>
              <a:t>Investícia do Vašej budúcnosti</a:t>
            </a:r>
          </a:p>
        </p:txBody>
      </p:sp>
      <p:graphicFrame>
        <p:nvGraphicFramePr>
          <p:cNvPr id="17" name="Tabuľka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3023837"/>
              </p:ext>
            </p:extLst>
          </p:nvPr>
        </p:nvGraphicFramePr>
        <p:xfrm>
          <a:off x="636016" y="6643806"/>
          <a:ext cx="5813625" cy="2063832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968398">
                  <a:extLst>
                    <a:ext uri="{9D8B030D-6E8A-4147-A177-3AD203B41FA5}">
                      <a16:colId xmlns:a16="http://schemas.microsoft.com/office/drawing/2014/main" val="1814946885"/>
                    </a:ext>
                  </a:extLst>
                </a:gridCol>
                <a:gridCol w="4845227">
                  <a:extLst>
                    <a:ext uri="{9D8B030D-6E8A-4147-A177-3AD203B41FA5}">
                      <a16:colId xmlns:a16="http://schemas.microsoft.com/office/drawing/2014/main" val="3454039848"/>
                    </a:ext>
                  </a:extLst>
                </a:gridCol>
              </a:tblGrid>
              <a:tr h="387706">
                <a:tc>
                  <a:txBody>
                    <a:bodyPr/>
                    <a:lstStyle/>
                    <a:p>
                      <a:pPr algn="ctr"/>
                      <a:r>
                        <a:rPr lang="sk-SK" sz="1100" kern="120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11:20 – 11:50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sk-SK" sz="1100" b="0" kern="120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Klaster 1</a:t>
                      </a:r>
                      <a:r>
                        <a:rPr lang="sk-SK" sz="1100" b="0" kern="1200" baseline="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 – Zdravie a súvisiace výzvy v misii </a:t>
                      </a:r>
                      <a:r>
                        <a:rPr lang="sk-SK" sz="1100" b="0" kern="1200" baseline="0" dirty="0" smtClean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Rakovina a partnerstvách EÚ</a:t>
                      </a:r>
                      <a:endParaRPr lang="sk-SK" sz="1100" b="0" kern="1200" baseline="0" dirty="0">
                        <a:solidFill>
                          <a:srgbClr val="23408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685800" rtl="0" eaLnBrk="1" latinLnBrk="0" hangingPunct="1"/>
                      <a:r>
                        <a:rPr lang="sk-SK" sz="1100" b="0" kern="1200" baseline="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(M. </a:t>
                      </a:r>
                      <a:r>
                        <a:rPr lang="sk-SK" sz="1100" b="0" kern="1200" baseline="0" dirty="0" err="1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Brečková</a:t>
                      </a:r>
                      <a:r>
                        <a:rPr lang="sk-SK" sz="1100" b="0" kern="1200" baseline="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sk-SK" sz="1100" b="0" kern="1200" dirty="0">
                        <a:solidFill>
                          <a:srgbClr val="23408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8986289"/>
                  </a:ext>
                </a:extLst>
              </a:tr>
              <a:tr h="235393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100" kern="120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11:50 – 13:00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100" b="1" kern="120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PRESTÁVKA NA OBED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3860452"/>
                  </a:ext>
                </a:extLst>
              </a:tr>
              <a:tr h="405107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100" kern="120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13:00 – 13:20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100" kern="120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Klaster 2</a:t>
                      </a:r>
                      <a:r>
                        <a:rPr lang="sk-SK" sz="1100" kern="1200" baseline="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 – Kultúra, tvorivosť a inkluzívna spoločnosť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100" kern="120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(E. Žáková)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0309571"/>
                  </a:ext>
                </a:extLst>
              </a:tr>
              <a:tr h="475656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100" kern="120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13:20 – 13:40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100" kern="120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New</a:t>
                      </a:r>
                      <a:r>
                        <a:rPr lang="sk-SK" sz="1100" kern="1200" baseline="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k-SK" sz="1100" kern="1200" baseline="0" dirty="0" err="1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European</a:t>
                      </a:r>
                      <a:r>
                        <a:rPr lang="sk-SK" sz="1100" kern="1200" baseline="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k-SK" sz="1100" kern="1200" baseline="0" dirty="0" err="1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Bauhaus</a:t>
                      </a:r>
                      <a:r>
                        <a:rPr lang="sk-SK" sz="1100" kern="1200" baseline="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 (NEB)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100" kern="1200" baseline="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(E. Žáková)</a:t>
                      </a:r>
                      <a:endParaRPr lang="sk-SK" sz="1100" kern="1200" dirty="0">
                        <a:solidFill>
                          <a:srgbClr val="23408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8994838"/>
                  </a:ext>
                </a:extLst>
              </a:tr>
              <a:tr h="475656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100" kern="120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13:40 – 14:20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100" kern="120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Klaster 3 – Civilná bezpečnosť pre spoločnosť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100" kern="120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(M. Kollárová)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3070205"/>
                  </a:ext>
                </a:extLst>
              </a:tr>
            </a:tbl>
          </a:graphicData>
        </a:graphic>
      </p:graphicFrame>
      <p:pic>
        <p:nvPicPr>
          <p:cNvPr id="2" name="Obrázok 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670" y="811121"/>
            <a:ext cx="1871980" cy="885937"/>
          </a:xfrm>
          <a:prstGeom prst="rect">
            <a:avLst/>
          </a:prstGeom>
        </p:spPr>
      </p:pic>
      <p:pic>
        <p:nvPicPr>
          <p:cNvPr id="3" name="Obrázok 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6036" y="9005162"/>
            <a:ext cx="715020" cy="594385"/>
          </a:xfrm>
          <a:prstGeom prst="rect">
            <a:avLst/>
          </a:prstGeom>
        </p:spPr>
      </p:pic>
      <p:pic>
        <p:nvPicPr>
          <p:cNvPr id="5" name="Obrázok 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893" y="9173553"/>
            <a:ext cx="857250" cy="201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55794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Obrázok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5899" y="8980393"/>
            <a:ext cx="549965" cy="552062"/>
          </a:xfrm>
          <a:prstGeom prst="rect">
            <a:avLst/>
          </a:prstGeom>
        </p:spPr>
      </p:pic>
      <p:sp>
        <p:nvSpPr>
          <p:cNvPr id="19" name="Obdĺžnik 18"/>
          <p:cNvSpPr/>
          <p:nvPr/>
        </p:nvSpPr>
        <p:spPr>
          <a:xfrm>
            <a:off x="0" y="1649158"/>
            <a:ext cx="6858000" cy="644658"/>
          </a:xfrm>
          <a:prstGeom prst="rect">
            <a:avLst/>
          </a:prstGeom>
          <a:gradFill flip="none" rotWithShape="1">
            <a:gsLst>
              <a:gs pos="0">
                <a:srgbClr val="23408F">
                  <a:shade val="30000"/>
                  <a:satMod val="115000"/>
                </a:srgbClr>
              </a:gs>
              <a:gs pos="50000">
                <a:srgbClr val="23408F">
                  <a:shade val="67500"/>
                  <a:satMod val="115000"/>
                </a:srgbClr>
              </a:gs>
              <a:gs pos="100000">
                <a:srgbClr val="23408F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0" name="BlokTextu 19"/>
          <p:cNvSpPr txBox="1"/>
          <p:nvPr/>
        </p:nvSpPr>
        <p:spPr>
          <a:xfrm>
            <a:off x="161925" y="1773331"/>
            <a:ext cx="652063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100" b="1" dirty="0" smtClean="0">
                <a:solidFill>
                  <a:schemeClr val="bg1"/>
                </a:solidFill>
              </a:rPr>
              <a:t>Národné </a:t>
            </a:r>
            <a:r>
              <a:rPr lang="sk-SK" sz="2100" b="1" dirty="0" err="1" smtClean="0">
                <a:solidFill>
                  <a:schemeClr val="bg1"/>
                </a:solidFill>
              </a:rPr>
              <a:t>infodni</a:t>
            </a:r>
            <a:r>
              <a:rPr lang="sk-SK" sz="2100" b="1" dirty="0" smtClean="0">
                <a:solidFill>
                  <a:schemeClr val="bg1"/>
                </a:solidFill>
              </a:rPr>
              <a:t> </a:t>
            </a:r>
            <a:r>
              <a:rPr lang="sk-SK" sz="2100" b="1" dirty="0">
                <a:solidFill>
                  <a:schemeClr val="bg1"/>
                </a:solidFill>
              </a:rPr>
              <a:t>k výzvam Horizontu Európa na rok 2025</a:t>
            </a:r>
          </a:p>
        </p:txBody>
      </p:sp>
      <p:sp>
        <p:nvSpPr>
          <p:cNvPr id="25" name="BlokTextu 24"/>
          <p:cNvSpPr txBox="1"/>
          <p:nvPr/>
        </p:nvSpPr>
        <p:spPr>
          <a:xfrm>
            <a:off x="3294915" y="8878679"/>
            <a:ext cx="24574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800" dirty="0">
                <a:solidFill>
                  <a:srgbClr val="23408F"/>
                </a:solidFill>
              </a:rPr>
              <a:t>Národná kancelária Horizontu</a:t>
            </a:r>
          </a:p>
          <a:p>
            <a:r>
              <a:rPr lang="en-GB" sz="800" dirty="0">
                <a:solidFill>
                  <a:srgbClr val="23408F"/>
                </a:solidFill>
              </a:rPr>
              <a:t>Centrum </a:t>
            </a:r>
            <a:r>
              <a:rPr lang="en-GB" sz="800" dirty="0" err="1">
                <a:solidFill>
                  <a:srgbClr val="23408F"/>
                </a:solidFill>
              </a:rPr>
              <a:t>vedecko-technických</a:t>
            </a:r>
            <a:r>
              <a:rPr lang="en-GB" sz="800" dirty="0">
                <a:solidFill>
                  <a:srgbClr val="23408F"/>
                </a:solidFill>
              </a:rPr>
              <a:t> </a:t>
            </a:r>
            <a:r>
              <a:rPr lang="en-GB" sz="800" dirty="0" err="1">
                <a:solidFill>
                  <a:srgbClr val="23408F"/>
                </a:solidFill>
              </a:rPr>
              <a:t>informácií</a:t>
            </a:r>
            <a:r>
              <a:rPr lang="en-GB" sz="800" dirty="0">
                <a:solidFill>
                  <a:srgbClr val="23408F"/>
                </a:solidFill>
              </a:rPr>
              <a:t> SR      </a:t>
            </a:r>
            <a:br>
              <a:rPr lang="en-GB" sz="800" dirty="0">
                <a:solidFill>
                  <a:srgbClr val="23408F"/>
                </a:solidFill>
              </a:rPr>
            </a:br>
            <a:r>
              <a:rPr lang="en-GB" sz="800" dirty="0" err="1">
                <a:solidFill>
                  <a:srgbClr val="23408F"/>
                </a:solidFill>
              </a:rPr>
              <a:t>Lamačská</a:t>
            </a:r>
            <a:r>
              <a:rPr lang="en-GB" sz="800" dirty="0">
                <a:solidFill>
                  <a:srgbClr val="23408F"/>
                </a:solidFill>
              </a:rPr>
              <a:t> </a:t>
            </a:r>
            <a:r>
              <a:rPr lang="en-GB" sz="800" dirty="0" err="1">
                <a:solidFill>
                  <a:srgbClr val="23408F"/>
                </a:solidFill>
              </a:rPr>
              <a:t>cesta</a:t>
            </a:r>
            <a:r>
              <a:rPr lang="en-GB" sz="800" dirty="0">
                <a:solidFill>
                  <a:srgbClr val="23408F"/>
                </a:solidFill>
              </a:rPr>
              <a:t> 8/A,811 04 Bratislava</a:t>
            </a:r>
            <a:endParaRPr lang="sk-SK" sz="800" dirty="0">
              <a:solidFill>
                <a:srgbClr val="23408F"/>
              </a:solidFill>
            </a:endParaRPr>
          </a:p>
          <a:p>
            <a:r>
              <a:rPr lang="sk-SK" sz="800" dirty="0">
                <a:hlinkClick r:id="rId3"/>
              </a:rPr>
              <a:t>www.horizont-europa.sk</a:t>
            </a:r>
            <a:endParaRPr lang="sk-SK" sz="800" dirty="0"/>
          </a:p>
          <a:p>
            <a:r>
              <a:rPr lang="en-GB" sz="800" b="1" u="sng" dirty="0">
                <a:solidFill>
                  <a:srgbClr val="23408F"/>
                </a:solidFill>
                <a:hlinkClick r:id="rId4"/>
              </a:rPr>
              <a:t>h</a:t>
            </a:r>
            <a:r>
              <a:rPr lang="sk-SK" sz="800" b="1" u="sng" dirty="0" err="1">
                <a:solidFill>
                  <a:srgbClr val="23408F"/>
                </a:solidFill>
                <a:hlinkClick r:id="rId4"/>
              </a:rPr>
              <a:t>orizont</a:t>
            </a:r>
            <a:r>
              <a:rPr lang="en-GB" sz="800" b="1" u="sng" dirty="0">
                <a:solidFill>
                  <a:srgbClr val="23408F"/>
                </a:solidFill>
                <a:hlinkClick r:id="rId4"/>
              </a:rPr>
              <a:t>@cvtisr.sk</a:t>
            </a:r>
            <a:endParaRPr lang="sk-SK" sz="800" dirty="0">
              <a:solidFill>
                <a:srgbClr val="23408F"/>
              </a:solidFill>
            </a:endParaRPr>
          </a:p>
        </p:txBody>
      </p:sp>
      <p:pic>
        <p:nvPicPr>
          <p:cNvPr id="28" name="Obrázo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9431"/>
            <a:ext cx="6858000" cy="836156"/>
          </a:xfrm>
          <a:prstGeom prst="rect">
            <a:avLst/>
          </a:prstGeom>
        </p:spPr>
      </p:pic>
      <p:sp>
        <p:nvSpPr>
          <p:cNvPr id="51" name="BlokTextu 50"/>
          <p:cNvSpPr txBox="1"/>
          <p:nvPr/>
        </p:nvSpPr>
        <p:spPr>
          <a:xfrm>
            <a:off x="514350" y="2305070"/>
            <a:ext cx="5609222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sk-SK" sz="1200" b="1" dirty="0">
                <a:solidFill>
                  <a:srgbClr val="23408F"/>
                </a:solidFill>
              </a:rPr>
              <a:t>Dátum:            	29. 1. 2025</a:t>
            </a:r>
          </a:p>
          <a:p>
            <a:pPr>
              <a:spcBef>
                <a:spcPts val="600"/>
              </a:spcBef>
            </a:pPr>
            <a:r>
              <a:rPr lang="sk-SK" sz="1200" b="1" dirty="0">
                <a:solidFill>
                  <a:srgbClr val="23408F"/>
                </a:solidFill>
              </a:rPr>
              <a:t>Miesto:	online - </a:t>
            </a:r>
            <a:r>
              <a:rPr lang="sk-SK" sz="1200" b="1" dirty="0" smtClean="0">
                <a:solidFill>
                  <a:srgbClr val="23408F"/>
                </a:solidFill>
              </a:rPr>
              <a:t>stream</a:t>
            </a:r>
            <a:endParaRPr lang="sk-SK" sz="1200" b="1" dirty="0">
              <a:solidFill>
                <a:srgbClr val="23408F"/>
              </a:solidFill>
            </a:endParaRPr>
          </a:p>
        </p:txBody>
      </p:sp>
      <p:sp>
        <p:nvSpPr>
          <p:cNvPr id="54" name="BlokTextu 53"/>
          <p:cNvSpPr txBox="1"/>
          <p:nvPr/>
        </p:nvSpPr>
        <p:spPr>
          <a:xfrm>
            <a:off x="500633" y="2806583"/>
            <a:ext cx="19822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sk-SK" sz="1200" b="1" dirty="0">
                <a:solidFill>
                  <a:srgbClr val="23408F"/>
                </a:solidFill>
              </a:rPr>
              <a:t>PROGRAM</a:t>
            </a:r>
          </a:p>
        </p:txBody>
      </p:sp>
      <p:graphicFrame>
        <p:nvGraphicFramePr>
          <p:cNvPr id="60" name="Tabuľka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6221154"/>
              </p:ext>
            </p:extLst>
          </p:nvPr>
        </p:nvGraphicFramePr>
        <p:xfrm>
          <a:off x="500633" y="3126249"/>
          <a:ext cx="5829300" cy="5322709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1059873">
                  <a:extLst>
                    <a:ext uri="{9D8B030D-6E8A-4147-A177-3AD203B41FA5}">
                      <a16:colId xmlns:a16="http://schemas.microsoft.com/office/drawing/2014/main" val="1814946885"/>
                    </a:ext>
                  </a:extLst>
                </a:gridCol>
                <a:gridCol w="4769427">
                  <a:extLst>
                    <a:ext uri="{9D8B030D-6E8A-4147-A177-3AD203B41FA5}">
                      <a16:colId xmlns:a16="http://schemas.microsoft.com/office/drawing/2014/main" val="3454039848"/>
                    </a:ext>
                  </a:extLst>
                </a:gridCol>
              </a:tblGrid>
              <a:tr h="407703">
                <a:tc>
                  <a:txBody>
                    <a:bodyPr/>
                    <a:lstStyle/>
                    <a:p>
                      <a:pPr algn="ctr"/>
                      <a:r>
                        <a:rPr lang="sk-SK" sz="1100" kern="120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09:00 – 09:10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100" kern="120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Otvorenie</a:t>
                      </a:r>
                      <a:r>
                        <a:rPr lang="sk-SK" sz="1100" kern="1200" baseline="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 2. dňa – predstavenie programu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100" kern="1200" baseline="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(K. Papanová)</a:t>
                      </a:r>
                      <a:endParaRPr lang="sk-SK" sz="1100" kern="1200" dirty="0">
                        <a:solidFill>
                          <a:srgbClr val="23408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8986289"/>
                  </a:ext>
                </a:extLst>
              </a:tr>
              <a:tr h="310288">
                <a:tc>
                  <a:txBody>
                    <a:bodyPr/>
                    <a:lstStyle/>
                    <a:p>
                      <a:pPr algn="ctr"/>
                      <a:r>
                        <a:rPr lang="sk-SK" sz="1100" kern="120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09:10 – 10:45</a:t>
                      </a:r>
                    </a:p>
                    <a:p>
                      <a:pPr algn="ctr"/>
                      <a:endParaRPr lang="sk-SK" sz="1100" kern="1200" dirty="0">
                        <a:solidFill>
                          <a:srgbClr val="23408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100" kern="120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Klaster 4 – Digitalizácia, priemysel a vesmír a výzvy v príslušných partnerstvách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100" kern="120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(M. Krug, T. Pavlík)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3196305"/>
                  </a:ext>
                </a:extLst>
              </a:tr>
              <a:tr h="273334">
                <a:tc>
                  <a:txBody>
                    <a:bodyPr/>
                    <a:lstStyle/>
                    <a:p>
                      <a:pPr algn="ctr"/>
                      <a:r>
                        <a:rPr lang="sk-SK" sz="1100" kern="120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10:45 – 11:00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100" b="1" kern="120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PRESTÁVKA</a:t>
                      </a:r>
                    </a:p>
                  </a:txBody>
                  <a:tcPr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1088117"/>
                  </a:ext>
                </a:extLst>
              </a:tr>
              <a:tr h="632637">
                <a:tc>
                  <a:txBody>
                    <a:bodyPr/>
                    <a:lstStyle/>
                    <a:p>
                      <a:pPr algn="ctr"/>
                      <a:r>
                        <a:rPr lang="sk-SK" sz="1100" kern="120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11:00 – 11:40</a:t>
                      </a:r>
                    </a:p>
                    <a:p>
                      <a:pPr algn="ctr"/>
                      <a:endParaRPr lang="sk-SK" sz="1100" kern="1200" dirty="0">
                        <a:solidFill>
                          <a:srgbClr val="23408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100" kern="120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Klaster 5 – Klíma, energetika a mobilita</a:t>
                      </a:r>
                      <a:r>
                        <a:rPr lang="sk-SK" sz="1100" kern="1200" baseline="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 a súvisiace výzvy v misiách Adaptácia na zmenu klímy a Klimaticky neutrálne mestá a v príslušných partnerstvách</a:t>
                      </a:r>
                      <a:endParaRPr lang="sk-SK" sz="1100" kern="1200" dirty="0">
                        <a:solidFill>
                          <a:srgbClr val="23408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100" kern="120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(M. </a:t>
                      </a:r>
                      <a:r>
                        <a:rPr lang="sk-SK" sz="1100" kern="1200" dirty="0" err="1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Tužinská</a:t>
                      </a:r>
                      <a:r>
                        <a:rPr lang="sk-SK" sz="1100" kern="120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1076593"/>
                  </a:ext>
                </a:extLst>
              </a:tr>
              <a:tr h="149358">
                <a:tc>
                  <a:txBody>
                    <a:bodyPr/>
                    <a:lstStyle/>
                    <a:p>
                      <a:pPr algn="ctr"/>
                      <a:r>
                        <a:rPr lang="sk-SK" sz="1100" kern="120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11:40 – 12:20</a:t>
                      </a:r>
                    </a:p>
                    <a:p>
                      <a:pPr algn="ctr"/>
                      <a:endParaRPr lang="sk-SK" sz="1100" kern="1200" dirty="0">
                        <a:solidFill>
                          <a:srgbClr val="23408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100" kern="120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Klaster 6 – Potraviny, </a:t>
                      </a:r>
                      <a:r>
                        <a:rPr lang="sk-SK" sz="1100" kern="1200" dirty="0" err="1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biohospodárstvo</a:t>
                      </a:r>
                      <a:r>
                        <a:rPr lang="sk-SK" sz="1100" kern="120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, prírodné zdroje, poľnohospodárstvo a životné prostredie a súvisiace výzvy v misiách Oceán, moria a vody a Dohoda o pôde pre Európu </a:t>
                      </a:r>
                      <a:r>
                        <a:rPr lang="sk-SK" sz="1100" kern="1200" baseline="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a v príslušných partnerstvách</a:t>
                      </a:r>
                      <a:endParaRPr lang="sk-SK" sz="1100" kern="1200" dirty="0">
                        <a:solidFill>
                          <a:srgbClr val="23408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100" kern="120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(N. </a:t>
                      </a:r>
                      <a:r>
                        <a:rPr lang="sk-SK" sz="1100" kern="1200" dirty="0" err="1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Hurtová</a:t>
                      </a:r>
                      <a:r>
                        <a:rPr lang="sk-SK" sz="1100" kern="120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5880364"/>
                  </a:ext>
                </a:extLst>
              </a:tr>
              <a:tr h="295749">
                <a:tc>
                  <a:txBody>
                    <a:bodyPr/>
                    <a:lstStyle/>
                    <a:p>
                      <a:pPr algn="ctr"/>
                      <a:r>
                        <a:rPr lang="sk-SK" sz="1100" kern="120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12:20 – 13:30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100" b="1" kern="120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PRESTÁVKA NA OBED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4120515"/>
                  </a:ext>
                </a:extLst>
              </a:tr>
              <a:tr h="295749">
                <a:tc>
                  <a:txBody>
                    <a:bodyPr/>
                    <a:lstStyle/>
                    <a:p>
                      <a:pPr algn="ctr"/>
                      <a:r>
                        <a:rPr lang="sk-SK" sz="1100" kern="120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13:30 – 13:50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100" kern="1200" dirty="0" smtClean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Rozširovanie účasti a posilnenie Európskeho výskumného priestoru</a:t>
                      </a:r>
                      <a:r>
                        <a:rPr lang="sk-SK" sz="1100" kern="1200" baseline="0" dirty="0" smtClean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 (ERA)</a:t>
                      </a:r>
                      <a:endParaRPr lang="sk-SK" sz="1100" kern="1200" dirty="0" smtClean="0">
                        <a:solidFill>
                          <a:srgbClr val="23408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100" kern="1200" dirty="0" smtClean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(K. </a:t>
                      </a:r>
                      <a:r>
                        <a:rPr lang="sk-SK" sz="1100" kern="1200" dirty="0" err="1" smtClean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Papanová</a:t>
                      </a:r>
                      <a:r>
                        <a:rPr lang="sk-SK" sz="1100" kern="1200" dirty="0" smtClean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sk-SK" sz="1100" kern="1200" dirty="0">
                        <a:solidFill>
                          <a:srgbClr val="23408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4571458"/>
                  </a:ext>
                </a:extLst>
              </a:tr>
              <a:tr h="295749">
                <a:tc>
                  <a:txBody>
                    <a:bodyPr/>
                    <a:lstStyle/>
                    <a:p>
                      <a:pPr algn="ctr"/>
                      <a:r>
                        <a:rPr lang="sk-SK" sz="1100" kern="120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13:50 – 14:10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100" kern="1200" dirty="0" smtClean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Európska rada pre inovácie (EIC): EIC </a:t>
                      </a:r>
                      <a:r>
                        <a:rPr lang="sk-SK" sz="1100" kern="1200" dirty="0" err="1" smtClean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Accelerator</a:t>
                      </a:r>
                      <a:r>
                        <a:rPr lang="sk-SK" sz="1100" kern="1200" dirty="0" smtClean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 – najväčší </a:t>
                      </a:r>
                      <a:r>
                        <a:rPr lang="sk-SK" sz="1100" kern="1200" dirty="0" err="1" smtClean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deeptech</a:t>
                      </a:r>
                      <a:r>
                        <a:rPr lang="sk-SK" sz="1100" kern="1200" dirty="0" smtClean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 akcelerátor v Európe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100" kern="1200" dirty="0" smtClean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(P. </a:t>
                      </a:r>
                      <a:r>
                        <a:rPr lang="sk-SK" sz="1100" kern="1200" dirty="0" err="1" smtClean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Szuttor</a:t>
                      </a:r>
                      <a:r>
                        <a:rPr lang="sk-SK" sz="1100" kern="1200" dirty="0" smtClean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sk-SK" sz="1100" kern="1200" dirty="0">
                        <a:solidFill>
                          <a:srgbClr val="23408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7157782"/>
                  </a:ext>
                </a:extLst>
              </a:tr>
              <a:tr h="295749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sk-SK" sz="1100" b="1" kern="1200" dirty="0" smtClean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14:10 – 14:20</a:t>
                      </a:r>
                      <a:endParaRPr lang="sk-SK" sz="1100" b="1" kern="1200" dirty="0">
                        <a:solidFill>
                          <a:srgbClr val="23408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100" kern="1200" dirty="0" smtClean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Európsky inovačný a technologický inštitút</a:t>
                      </a:r>
                      <a:r>
                        <a:rPr lang="sk-SK" sz="1100" kern="1200" baseline="0" dirty="0" smtClean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 (EIT)</a:t>
                      </a:r>
                      <a:r>
                        <a:rPr lang="sk-SK" sz="110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sk-SK" sz="11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k-SK" sz="1100" kern="1200" dirty="0" smtClean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možnosti podpory najväčšej európskej inovačnej</a:t>
                      </a:r>
                      <a:r>
                        <a:rPr lang="sk-SK" sz="1100" kern="1200" baseline="0" dirty="0" smtClean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k-SK" sz="1100" kern="1200" dirty="0" smtClean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komunity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100" kern="1200" dirty="0" smtClean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(P. </a:t>
                      </a:r>
                      <a:r>
                        <a:rPr lang="sk-SK" sz="1100" kern="1200" dirty="0" err="1" smtClean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Szuttor</a:t>
                      </a:r>
                      <a:r>
                        <a:rPr lang="sk-SK" sz="1100" kern="1200" dirty="0" smtClean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5862643"/>
                  </a:ext>
                </a:extLst>
              </a:tr>
              <a:tr h="295749">
                <a:tc>
                  <a:txBody>
                    <a:bodyPr/>
                    <a:lstStyle/>
                    <a:p>
                      <a:pPr algn="ctr"/>
                      <a:r>
                        <a:rPr lang="sk-SK" sz="1100" kern="1200" dirty="0" smtClean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14:20 </a:t>
                      </a:r>
                      <a:r>
                        <a:rPr lang="sk-SK" sz="1100" kern="120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– 14:30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100" kern="1200" dirty="0" smtClean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Európske inovačné ekosystémy (EIE)</a:t>
                      </a:r>
                      <a:r>
                        <a:rPr lang="sk-SK" sz="11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sk-SK" sz="1100" kern="1200" baseline="0" dirty="0" smtClean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k-SK" sz="1100" kern="1200" dirty="0" smtClean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koordinačné</a:t>
                      </a:r>
                      <a:r>
                        <a:rPr lang="sk-SK" sz="1100" kern="1200" baseline="0" dirty="0" smtClean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 a podporné akcie pre posilnenie inovačného prostredia</a:t>
                      </a:r>
                      <a:endParaRPr lang="sk-SK" sz="1100" kern="1200" dirty="0">
                        <a:solidFill>
                          <a:srgbClr val="23408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100" kern="120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(P</a:t>
                      </a:r>
                      <a:r>
                        <a:rPr lang="sk-SK" sz="1100" kern="1200" dirty="0" smtClean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. Szuttor</a:t>
                      </a:r>
                      <a:r>
                        <a:rPr lang="sk-SK" sz="1100" kern="120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7455314"/>
                  </a:ext>
                </a:extLst>
              </a:tr>
              <a:tr h="295749">
                <a:tc>
                  <a:txBody>
                    <a:bodyPr/>
                    <a:lstStyle/>
                    <a:p>
                      <a:pPr algn="ctr"/>
                      <a:r>
                        <a:rPr lang="sk-SK" sz="1100" kern="120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14:30 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100" b="1" kern="1200" dirty="0">
                          <a:solidFill>
                            <a:srgbClr val="23408F"/>
                          </a:solidFill>
                          <a:latin typeface="+mn-lt"/>
                          <a:ea typeface="+mn-ea"/>
                          <a:cs typeface="+mn-cs"/>
                        </a:rPr>
                        <a:t>ZÁVER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2897019"/>
                  </a:ext>
                </a:extLst>
              </a:tr>
            </a:tbl>
          </a:graphicData>
        </a:graphic>
      </p:graphicFrame>
      <p:pic>
        <p:nvPicPr>
          <p:cNvPr id="22" name="Obrázok 21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6020" y="1039635"/>
            <a:ext cx="1414780" cy="44323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Obrázok 2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3249" y="9018909"/>
            <a:ext cx="769367" cy="641333"/>
          </a:xfrm>
          <a:prstGeom prst="rect">
            <a:avLst/>
          </a:prstGeom>
        </p:spPr>
      </p:pic>
      <p:sp>
        <p:nvSpPr>
          <p:cNvPr id="27" name="BlokTextu 26"/>
          <p:cNvSpPr txBox="1"/>
          <p:nvPr/>
        </p:nvSpPr>
        <p:spPr>
          <a:xfrm>
            <a:off x="624389" y="9585800"/>
            <a:ext cx="5902036" cy="2378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1100" b="1" dirty="0">
                <a:latin typeface="+mn-lt"/>
                <a:cs typeface="+mn-cs"/>
              </a:rPr>
              <a:t>Investícia do Vašej budúcnosti</a:t>
            </a:r>
          </a:p>
        </p:txBody>
      </p:sp>
      <p:pic>
        <p:nvPicPr>
          <p:cNvPr id="17" name="Obrázok 1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670" y="811121"/>
            <a:ext cx="1871980" cy="885937"/>
          </a:xfrm>
          <a:prstGeom prst="rect">
            <a:avLst/>
          </a:prstGeom>
        </p:spPr>
      </p:pic>
      <p:pic>
        <p:nvPicPr>
          <p:cNvPr id="15" name="Obrázok 1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6036" y="9005162"/>
            <a:ext cx="715020" cy="594385"/>
          </a:xfrm>
          <a:prstGeom prst="rect">
            <a:avLst/>
          </a:prstGeom>
        </p:spPr>
      </p:pic>
      <p:pic>
        <p:nvPicPr>
          <p:cNvPr id="18" name="Obrázok 17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893" y="9173553"/>
            <a:ext cx="857250" cy="201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975170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balíka Office">
  <a:themeElements>
    <a:clrScheme name="Motív balíka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ív balíka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ív balíka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f:fields xmlns:f="http://schemas.fabasoft.com/folio/2007/fields">
  <f:record>
    <f:field ref="objname" par="" text="Program_final" edit="true"/>
    <f:field ref="objsubject" par="" text="" edit="true"/>
    <f:field ref="objcreatedby" par="" text="Papanová, Kvetoslava, Ing."/>
    <f:field ref="objcreatedat" par="" date="2021-02-12T15:37:57" text="12.2.2021 15:37:57"/>
    <f:field ref="objchangedby" par="" text="Papanová, Kvetoslava, Ing."/>
    <f:field ref="objmodifiedat" par="" date="2021-02-12T15:37:57" text="12.2.2021 15:37:57"/>
    <f:field ref="doc_FSCFOLIO_1_1001_FieldDocumentNumber" par="" text=""/>
    <f:field ref="doc_FSCFOLIO_1_1001_FieldSubject" par="" text="" edit="true"/>
    <f:field ref="FSCFOLIO_1_1001_FieldCurrentUser" par="" text="Mgr. Katarína Šimková"/>
    <f:field ref="CCAPRECONFIG_15_1001_Objektname" par="" text="Program_final" edit="true"/>
  </f:record>
  <f:display par="" text="General">
    <f:field ref="objname" text="Meno"/>
    <f:field ref="objsubject" text="Vec"/>
    <f:field ref="objcreatedby" text="Vytvoril"/>
    <f:field ref="objcreatedat" text="Vytvorené deň/hodina"/>
    <f:field ref="objchangedby" text="Poslednú zmenu urobil"/>
    <f:field ref="objmodifiedat" text="Posledná zmena deň/hodina"/>
    <f:field ref="FSCFOLIO_1_1001_FieldCurrentUser" text="Aktuálny používateľ"/>
    <f:field ref="CCAPRECONFIG_15_1001_Objektname" text="Meno"/>
  </f:display>
  <f:display par="" text="Hromadná korešpondencia">
    <f:field ref="doc_FSCFOLIO_1_1001_FieldDocumentNumber" text="Číslo dokumentu"/>
    <f:field ref="doc_FSCFOLIO_1_1001_FieldSubject" text="Predmet"/>
  </f:display>
</f:fields>
</file>

<file path=customXml/itemProps1.xml><?xml version="1.0" encoding="utf-8"?>
<ds:datastoreItem xmlns:ds="http://schemas.openxmlformats.org/officeDocument/2006/customXml" ds:itemID="{4E8A9591-F074-446B-902F-511FF79C122F}">
  <ds:schemaRefs>
    <ds:schemaRef ds:uri="http://schemas.fabasoft.com/folio/2007/field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7989</TotalTime>
  <Words>506</Words>
  <Application>Microsoft Office PowerPoint</Application>
  <PresentationFormat>A4 (210 x 297 mm)</PresentationFormat>
  <Paragraphs>82</Paragraphs>
  <Slides>2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Motív balíka Office</vt:lpstr>
      <vt:lpstr>Prezentácia programu PowerPoint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Petras Jan</dc:creator>
  <cp:lastModifiedBy>Duchaj Richard</cp:lastModifiedBy>
  <cp:revision>113</cp:revision>
  <cp:lastPrinted>2022-10-07T11:19:35Z</cp:lastPrinted>
  <dcterms:created xsi:type="dcterms:W3CDTF">2018-04-04T08:07:05Z</dcterms:created>
  <dcterms:modified xsi:type="dcterms:W3CDTF">2024-11-21T10:42:17Z</dcterms:modified>
</cp:coreProperties>
</file>