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80" r:id="rId4"/>
    <p:sldId id="284" r:id="rId5"/>
    <p:sldId id="289" r:id="rId6"/>
    <p:sldId id="285" r:id="rId7"/>
    <p:sldId id="286" r:id="rId8"/>
    <p:sldId id="287" r:id="rId9"/>
    <p:sldId id="282" r:id="rId10"/>
    <p:sldId id="283" r:id="rId11"/>
    <p:sldId id="288" r:id="rId12"/>
    <p:sldId id="272" r:id="rId13"/>
  </p:sldIdLst>
  <p:sldSz cx="12192000" cy="6858000"/>
  <p:notesSz cx="6888163" cy="100187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kova Katarina" initials="SK" lastIdx="3" clrIdx="0">
    <p:extLst>
      <p:ext uri="{19B8F6BF-5375-455C-9EA6-DF929625EA0E}">
        <p15:presenceInfo xmlns:p15="http://schemas.microsoft.com/office/powerpoint/2012/main" userId="S-1-5-21-15392172-2590833965-2981980546-46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99"/>
    <a:srgbClr val="0033CC"/>
    <a:srgbClr val="0099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3662D75A-2220-46FA-9C98-C8F86200EDBD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A48DE596-8E51-4787-BA82-BDA46B94E85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3085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3F5A41DC-B8F4-477D-AFFE-CA55CF7C3BEA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6249D4F9-2A01-4FB1-B12A-4A4EAFB7C6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693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769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641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240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665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739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563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157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351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937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548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1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C368A-6D75-4F97-A9E3-67246471FB8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85F5-8D3B-419E-BA4B-4C3A28067D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969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funding-tenders/opportunities/portal/screen/opportunities/topic-details/HORIZON-WIDERA-2025-ACCESS-01-01-two-stage?order=DESC&amp;pageNumber=1&amp;pageSize=50&amp;sortBy=startDate&amp;isExactMatch=true&amp;status=31094501&amp;frameworkProgramme=4310839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hyperlink" Target="mailto:kvetoslava.Papanova@cvtisr.s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798262" y="2073171"/>
            <a:ext cx="9526468" cy="861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3600" b="1" dirty="0" smtClean="0">
                <a:solidFill>
                  <a:srgbClr val="000099"/>
                </a:solidFill>
              </a:rPr>
              <a:t>TEAMING </a:t>
            </a:r>
            <a:endParaRPr lang="sk-SK" sz="3600" b="1" dirty="0">
              <a:solidFill>
                <a:srgbClr val="000099"/>
              </a:solidFill>
            </a:endParaRPr>
          </a:p>
        </p:txBody>
      </p:sp>
      <p:sp>
        <p:nvSpPr>
          <p:cNvPr id="14" name="Nadpis 4"/>
          <p:cNvSpPr>
            <a:spLocks noGrp="1"/>
          </p:cNvSpPr>
          <p:nvPr>
            <p:ph type="ctrTitle"/>
          </p:nvPr>
        </p:nvSpPr>
        <p:spPr>
          <a:xfrm>
            <a:off x="815289" y="3810341"/>
            <a:ext cx="8286065" cy="612999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sk-SK" sz="2800" b="1" dirty="0" smtClean="0">
                <a:solidFill>
                  <a:srgbClr val="000099"/>
                </a:solidFill>
              </a:rPr>
              <a:t>Česko-slovenský </a:t>
            </a:r>
            <a:r>
              <a:rPr lang="sk-SK" sz="2800" b="1" dirty="0" err="1" smtClean="0">
                <a:solidFill>
                  <a:srgbClr val="000099"/>
                </a:solidFill>
              </a:rPr>
              <a:t>infodeň</a:t>
            </a:r>
            <a:r>
              <a:rPr lang="sk-SK" sz="2800" b="1" dirty="0" smtClean="0">
                <a:solidFill>
                  <a:srgbClr val="000099"/>
                </a:solidFill>
              </a:rPr>
              <a:t> k výzve </a:t>
            </a:r>
            <a:r>
              <a:rPr lang="sk-SK" sz="2800" b="1" dirty="0" err="1" smtClean="0">
                <a:solidFill>
                  <a:srgbClr val="000099"/>
                </a:solidFill>
              </a:rPr>
              <a:t>Teaming</a:t>
            </a:r>
            <a:r>
              <a:rPr lang="sk-SK" sz="2800" b="1" dirty="0" smtClean="0">
                <a:solidFill>
                  <a:srgbClr val="000099"/>
                </a:solidFill>
              </a:rPr>
              <a:t>, 20. 11. 2024</a:t>
            </a:r>
            <a:endParaRPr lang="sk-SK" sz="2800" b="1" dirty="0">
              <a:solidFill>
                <a:srgbClr val="000099"/>
              </a:solidFill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940" y="0"/>
            <a:ext cx="2090059" cy="685800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0" y="304315"/>
            <a:ext cx="2090059" cy="749267"/>
          </a:xfrm>
          <a:prstGeom prst="rect">
            <a:avLst/>
          </a:prstGeom>
        </p:spPr>
      </p:pic>
      <p:cxnSp>
        <p:nvCxnSpPr>
          <p:cNvPr id="8" name="Rovná spojnica 7"/>
          <p:cNvCxnSpPr/>
          <p:nvPr/>
        </p:nvCxnSpPr>
        <p:spPr>
          <a:xfrm flipV="1">
            <a:off x="0" y="1371600"/>
            <a:ext cx="10877550" cy="4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0" y="5330783"/>
            <a:ext cx="106280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6198B49D-73D5-4FE1-8EBC-6AF67AB147D8}"/>
              </a:ext>
            </a:extLst>
          </p:cNvPr>
          <p:cNvGrpSpPr/>
          <p:nvPr/>
        </p:nvGrpSpPr>
        <p:grpSpPr>
          <a:xfrm>
            <a:off x="725886" y="5611224"/>
            <a:ext cx="9763960" cy="968858"/>
            <a:chOff x="725886" y="5611224"/>
            <a:chExt cx="9763960" cy="968858"/>
          </a:xfrm>
        </p:grpSpPr>
        <p:pic>
          <p:nvPicPr>
            <p:cNvPr id="7" name="Obrázok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8349" y="5691533"/>
              <a:ext cx="745978" cy="780269"/>
            </a:xfrm>
            <a:prstGeom prst="rect">
              <a:avLst/>
            </a:prstGeom>
          </p:spPr>
        </p:pic>
        <p:pic>
          <p:nvPicPr>
            <p:cNvPr id="3" name="Obrázok 2">
              <a:extLst>
                <a:ext uri="{FF2B5EF4-FFF2-40B4-BE49-F238E27FC236}">
                  <a16:creationId xmlns:a16="http://schemas.microsoft.com/office/drawing/2014/main" id="{C7AC4D89-432D-484F-8357-F454A0651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9326" y="5611224"/>
              <a:ext cx="1160520" cy="968858"/>
            </a:xfrm>
            <a:prstGeom prst="rect">
              <a:avLst/>
            </a:prstGeom>
          </p:spPr>
        </p:pic>
        <p:pic>
          <p:nvPicPr>
            <p:cNvPr id="9" name="Obrázok 8">
              <a:extLst>
                <a:ext uri="{FF2B5EF4-FFF2-40B4-BE49-F238E27FC236}">
                  <a16:creationId xmlns:a16="http://schemas.microsoft.com/office/drawing/2014/main" id="{F7AF8FEA-4EC0-4DE8-AC57-E0952B35F2C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7664" y="5745336"/>
              <a:ext cx="2660326" cy="623514"/>
            </a:xfrm>
            <a:prstGeom prst="rect">
              <a:avLst/>
            </a:prstGeom>
          </p:spPr>
        </p:pic>
        <p:pic>
          <p:nvPicPr>
            <p:cNvPr id="13" name="Obrázok 12">
              <a:extLst>
                <a:ext uri="{FF2B5EF4-FFF2-40B4-BE49-F238E27FC236}">
                  <a16:creationId xmlns:a16="http://schemas.microsoft.com/office/drawing/2014/main" id="{D8A55E29-86E2-4057-A927-8DF34C337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886" y="5804782"/>
              <a:ext cx="2316600" cy="564068"/>
            </a:xfrm>
            <a:prstGeom prst="rect">
              <a:avLst/>
            </a:prstGeom>
          </p:spPr>
        </p:pic>
        <p:pic>
          <p:nvPicPr>
            <p:cNvPr id="17" name="Obrázok 16">
              <a:extLst>
                <a:ext uri="{FF2B5EF4-FFF2-40B4-BE49-F238E27FC236}">
                  <a16:creationId xmlns:a16="http://schemas.microsoft.com/office/drawing/2014/main" id="{0F21D965-31D6-46D7-9414-68FEAEEDF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5465" y="5638971"/>
              <a:ext cx="1865409" cy="8837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21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err="1">
                <a:solidFill>
                  <a:srgbClr val="000099"/>
                </a:solidFill>
              </a:rPr>
              <a:t>Teaming</a:t>
            </a:r>
            <a:r>
              <a:rPr lang="sk-SK" b="1" dirty="0">
                <a:solidFill>
                  <a:srgbClr val="000099"/>
                </a:solidFill>
              </a:rPr>
              <a:t> </a:t>
            </a:r>
            <a:r>
              <a:rPr lang="sk-SK" b="1" dirty="0" smtClean="0">
                <a:solidFill>
                  <a:srgbClr val="000099"/>
                </a:solidFill>
              </a:rPr>
              <a:t>- zhrnutie</a:t>
            </a:r>
            <a:endParaRPr lang="sk-SK" b="1" dirty="0">
              <a:solidFill>
                <a:srgbClr val="000099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92629" y="2416628"/>
            <a:ext cx="10755086" cy="31350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Koordinátor z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widening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krajiny + min. 1 renomovaná zahraničná inštitúcia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Oprávnené aktivity:				CSA, ale 10% na výskum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Plánované 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uverejnenie výzvy: 		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	3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. 12. 2024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Ukončenie fázy 1: 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		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	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	10. 4. 2025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Ukončenie fázy 2: 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			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	20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.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1. 2026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Rozpočet na výzvu:				270 mil. EUR (cca 18 schválených projektov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sk-SK" sz="2000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50000"/>
              </a:lnSpc>
              <a:tabLst>
                <a:tab pos="457200" algn="l"/>
              </a:tabLst>
            </a:pPr>
            <a:endParaRPr lang="sk-SK" sz="2000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50000"/>
              </a:lnSpc>
              <a:tabLst>
                <a:tab pos="457200" algn="l"/>
              </a:tabLst>
            </a:pP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Link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na výzvu: </a:t>
            </a:r>
            <a:r>
              <a:rPr lang="sk-SK" sz="2000" dirty="0" err="1">
                <a:hlinkClick r:id="rId2"/>
              </a:rPr>
              <a:t>Teaming</a:t>
            </a:r>
            <a:r>
              <a:rPr lang="sk-SK" sz="2000" dirty="0">
                <a:hlinkClick r:id="rId2"/>
              </a:rPr>
              <a:t> </a:t>
            </a:r>
            <a:r>
              <a:rPr lang="sk-SK" sz="2000" dirty="0" err="1">
                <a:hlinkClick r:id="rId2"/>
              </a:rPr>
              <a:t>for</a:t>
            </a:r>
            <a:r>
              <a:rPr lang="sk-SK" sz="2000" dirty="0">
                <a:hlinkClick r:id="rId2"/>
              </a:rPr>
              <a:t> Excellence (HORIZON-WIDERA-2025-ACCESS-01</a:t>
            </a:r>
            <a:r>
              <a:rPr lang="sk-SK" sz="2000" dirty="0" smtClean="0">
                <a:hlinkClick r:id="rId2"/>
              </a:rPr>
              <a:t>) </a:t>
            </a:r>
            <a:endParaRPr lang="sk-SK" sz="2000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301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lokTextu 10"/>
          <p:cNvSpPr txBox="1"/>
          <p:nvPr/>
        </p:nvSpPr>
        <p:spPr>
          <a:xfrm>
            <a:off x="5965794" y="4632325"/>
            <a:ext cx="3335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>
              <a:solidFill>
                <a:srgbClr val="000099"/>
              </a:solidFill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621" y="0"/>
            <a:ext cx="2282378" cy="6858000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1974D0A4-50AF-447A-AB6A-C7AA5008B9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80" y="4632325"/>
            <a:ext cx="4874662" cy="1841539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DD340C6B-C524-421D-9298-4B004168FA4C}"/>
              </a:ext>
            </a:extLst>
          </p:cNvPr>
          <p:cNvSpPr txBox="1"/>
          <p:nvPr/>
        </p:nvSpPr>
        <p:spPr>
          <a:xfrm>
            <a:off x="1078001" y="912142"/>
            <a:ext cx="86519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000099"/>
                </a:solidFill>
              </a:rPr>
              <a:t>KONTAKT</a:t>
            </a:r>
            <a:r>
              <a:rPr lang="sk-SK" sz="2400" dirty="0">
                <a:solidFill>
                  <a:srgbClr val="000099"/>
                </a:solidFill>
              </a:rPr>
              <a:t>:</a:t>
            </a:r>
          </a:p>
          <a:p>
            <a:endParaRPr lang="sk-SK" sz="2400" dirty="0">
              <a:solidFill>
                <a:srgbClr val="000099"/>
              </a:solidFill>
            </a:endParaRPr>
          </a:p>
          <a:p>
            <a:r>
              <a:rPr lang="sk-SK" sz="2400" dirty="0" smtClean="0">
                <a:solidFill>
                  <a:srgbClr val="000099"/>
                </a:solidFill>
              </a:rPr>
              <a:t>Kveta </a:t>
            </a:r>
            <a:r>
              <a:rPr lang="sk-SK" sz="2400" dirty="0">
                <a:solidFill>
                  <a:srgbClr val="000099"/>
                </a:solidFill>
              </a:rPr>
              <a:t>Papanová</a:t>
            </a:r>
          </a:p>
          <a:p>
            <a:r>
              <a:rPr lang="sk-SK" sz="2400" dirty="0">
                <a:solidFill>
                  <a:srgbClr val="000099"/>
                </a:solidFill>
              </a:rPr>
              <a:t>Koordinátorka národných kontaktných bodov pre Horizont Európa</a:t>
            </a:r>
          </a:p>
          <a:p>
            <a:r>
              <a:rPr lang="sk-SK" sz="2400" dirty="0">
                <a:solidFill>
                  <a:srgbClr val="000099"/>
                </a:solidFill>
              </a:rPr>
              <a:t>Národný kontaktný bod pre Rozširovanie účasti a posilnenie Európskeho výskumného priestoru</a:t>
            </a:r>
          </a:p>
          <a:p>
            <a:r>
              <a:rPr lang="sk-SK" sz="2400" dirty="0">
                <a:solidFill>
                  <a:srgbClr val="000099"/>
                </a:solidFill>
              </a:rPr>
              <a:t>Mail: </a:t>
            </a:r>
            <a:r>
              <a:rPr lang="sk-SK" sz="2400" dirty="0" err="1" smtClean="0">
                <a:solidFill>
                  <a:srgbClr val="000099"/>
                </a:solidFill>
                <a:hlinkClick r:id="rId4"/>
              </a:rPr>
              <a:t>kvetoslava.papanova</a:t>
            </a:r>
            <a:r>
              <a:rPr lang="en-US" sz="2400" dirty="0">
                <a:solidFill>
                  <a:srgbClr val="000099"/>
                </a:solidFill>
                <a:hlinkClick r:id="rId4"/>
              </a:rPr>
              <a:t>@</a:t>
            </a:r>
            <a:r>
              <a:rPr lang="sk-SK" sz="2400" dirty="0">
                <a:solidFill>
                  <a:srgbClr val="000099"/>
                </a:solidFill>
                <a:hlinkClick r:id="rId4"/>
              </a:rPr>
              <a:t>cvtisr.sk</a:t>
            </a:r>
            <a:endParaRPr lang="sk-SK" sz="2400" dirty="0">
              <a:solidFill>
                <a:srgbClr val="000099"/>
              </a:solidFill>
            </a:endParaRPr>
          </a:p>
          <a:p>
            <a:r>
              <a:rPr lang="sk-SK" sz="2400" dirty="0">
                <a:solidFill>
                  <a:srgbClr val="000099"/>
                </a:solidFill>
              </a:rPr>
              <a:t>Tel.: +421 917 733 509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7852AD76-1998-4FF4-8911-919647D8C8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367" y="4384312"/>
            <a:ext cx="2005229" cy="200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18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err="1">
                <a:solidFill>
                  <a:srgbClr val="000099"/>
                </a:solidFill>
              </a:rPr>
              <a:t>Teaming</a:t>
            </a:r>
            <a:r>
              <a:rPr lang="sk-SK" b="1" dirty="0">
                <a:solidFill>
                  <a:srgbClr val="000099"/>
                </a:solidFill>
              </a:rPr>
              <a:t> </a:t>
            </a:r>
            <a:r>
              <a:rPr lang="sk-SK" b="1" dirty="0" smtClean="0">
                <a:solidFill>
                  <a:srgbClr val="000099"/>
                </a:solidFill>
              </a:rPr>
              <a:t>– základné kritériá</a:t>
            </a:r>
            <a:endParaRPr lang="sk-SK" b="1" dirty="0">
              <a:solidFill>
                <a:srgbClr val="000099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1347107"/>
            <a:ext cx="10755086" cy="4405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Koordinátor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– univerzita, výskumná inštitúcia,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zisková organizácia, vykonávajúca výskum a/alebo technologický vývoj ako svoju hlavnú činnosť, národná/regionálna 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autorita alebo výskumná agentúra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z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widening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krajiny 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+ min. </a:t>
            </a:r>
            <a:r>
              <a:rPr lang="sk-SK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1 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zahraničný účastník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(renomovaná univerzita alebo výskumná 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inštitúcia)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Rozpočet na 1 projekt:			8 - 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15 mil. EUR/1 projekt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Povinné národné spolufinancovanie:	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V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rovnakej výške ako žiadaný grant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Max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. dĺžka trvania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projektu:		6 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rokov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Zameranie projektov:			Koordinačné a podporné aktivity, 10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%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na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výskum</a:t>
            </a:r>
          </a:p>
        </p:txBody>
      </p:sp>
    </p:spTree>
    <p:extLst>
      <p:ext uri="{BB962C8B-B14F-4D97-AF65-F5344CB8AC3E}">
        <p14:creationId xmlns:p14="http://schemas.microsoft.com/office/powerpoint/2010/main" val="135793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err="1">
                <a:solidFill>
                  <a:srgbClr val="000099"/>
                </a:solidFill>
              </a:rPr>
              <a:t>Teaming</a:t>
            </a:r>
            <a:r>
              <a:rPr lang="sk-SK" b="1" dirty="0">
                <a:solidFill>
                  <a:srgbClr val="000099"/>
                </a:solidFill>
              </a:rPr>
              <a:t> </a:t>
            </a:r>
            <a:r>
              <a:rPr lang="sk-SK" b="1" dirty="0" smtClean="0">
                <a:solidFill>
                  <a:srgbClr val="000099"/>
                </a:solidFill>
              </a:rPr>
              <a:t>- </a:t>
            </a:r>
            <a:r>
              <a:rPr lang="sk-SK" b="1" dirty="0" err="1" smtClean="0">
                <a:solidFill>
                  <a:srgbClr val="000099"/>
                </a:solidFill>
              </a:rPr>
              <a:t>scope</a:t>
            </a:r>
            <a:endParaRPr lang="sk-SK" b="1" dirty="0">
              <a:solidFill>
                <a:srgbClr val="000099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1027906"/>
            <a:ext cx="10515600" cy="5274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tabLst>
                <a:tab pos="457200" algn="l"/>
              </a:tabLst>
            </a:pP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1st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stage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evaluation</a:t>
            </a:r>
            <a:endParaRPr lang="sk-SK" sz="2000" b="1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15000"/>
              </a:lnSpc>
              <a:tabLst>
                <a:tab pos="457200" algn="l"/>
              </a:tabLst>
            </a:pPr>
            <a:endParaRPr lang="sk-SK" sz="2000" b="1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15000"/>
              </a:lnSpc>
              <a:buFontTx/>
              <a:buChar char="-"/>
              <a:tabLst>
                <a:tab pos="457200" algn="l"/>
              </a:tabLst>
            </a:pP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Strategic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vision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on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develop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R&amp;I excellence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beyond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state of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art</a:t>
            </a:r>
          </a:p>
          <a:p>
            <a:pPr marL="342900" indent="-342900">
              <a:lnSpc>
                <a:spcPct val="115000"/>
              </a:lnSpc>
              <a:buFontTx/>
              <a:buChar char="-"/>
              <a:tabLst>
                <a:tab pos="457200" algn="l"/>
              </a:tabLst>
            </a:pP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Description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on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co-ordinator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benefit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partnership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leading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institution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abroad</a:t>
            </a:r>
            <a:endParaRPr lang="sk-SK" sz="2000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15000"/>
              </a:lnSpc>
              <a:buFontTx/>
              <a:buChar char="-"/>
              <a:tabLst>
                <a:tab pos="457200" algn="l"/>
              </a:tabLst>
            </a:pPr>
            <a:r>
              <a:rPr lang="sk-SK" sz="2000" u="sng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sk-SK" sz="2000" u="sng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case</a:t>
            </a:r>
            <a:r>
              <a:rPr lang="sk-SK" sz="2000" u="sng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sk-SK" sz="2000" u="sng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modernisation</a:t>
            </a:r>
            <a:r>
              <a:rPr lang="sk-SK" sz="2000" u="sng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an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existing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centre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proposal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clearly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indicate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development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path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initial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baseline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situation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until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end of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project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its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justification</a:t>
            </a:r>
            <a:endParaRPr lang="sk-SK" sz="2000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15000"/>
              </a:lnSpc>
              <a:buFontTx/>
              <a:buChar char="-"/>
              <a:tabLst>
                <a:tab pos="457200" algn="l"/>
              </a:tabLst>
            </a:pP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Description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access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complementary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funding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be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ensured</a:t>
            </a:r>
            <a:endParaRPr lang="sk-SK" sz="2000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15000"/>
              </a:lnSpc>
              <a:buFontTx/>
              <a:buChar char="-"/>
              <a:tabLst>
                <a:tab pos="457200" algn="l"/>
              </a:tabLst>
            </a:pP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Description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autonomy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envisaged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centre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be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ensured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necessary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human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resources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recruited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retained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55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err="1">
                <a:solidFill>
                  <a:srgbClr val="000099"/>
                </a:solidFill>
              </a:rPr>
              <a:t>Teaming</a:t>
            </a:r>
            <a:r>
              <a:rPr lang="sk-SK" b="1" dirty="0">
                <a:solidFill>
                  <a:srgbClr val="000099"/>
                </a:solidFill>
              </a:rPr>
              <a:t> </a:t>
            </a:r>
            <a:r>
              <a:rPr lang="sk-SK" b="1" dirty="0" smtClean="0">
                <a:solidFill>
                  <a:srgbClr val="000099"/>
                </a:solidFill>
              </a:rPr>
              <a:t>- </a:t>
            </a:r>
            <a:r>
              <a:rPr lang="sk-SK" b="1" dirty="0" err="1" smtClean="0">
                <a:solidFill>
                  <a:srgbClr val="000099"/>
                </a:solidFill>
              </a:rPr>
              <a:t>scope</a:t>
            </a:r>
            <a:endParaRPr lang="sk-SK" b="1" dirty="0">
              <a:solidFill>
                <a:srgbClr val="000099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1027906"/>
            <a:ext cx="10515600" cy="5274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tabLst>
                <a:tab pos="457200" algn="l"/>
              </a:tabLst>
            </a:pPr>
            <a:r>
              <a:rPr lang="sk-SK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2nd </a:t>
            </a:r>
            <a:r>
              <a:rPr lang="sk-SK" sz="2000" b="1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stage</a:t>
            </a:r>
            <a:r>
              <a:rPr lang="sk-SK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sk-SK" sz="2000" b="1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evaluation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>
              <a:lnSpc>
                <a:spcPct val="115000"/>
              </a:lnSpc>
              <a:tabLst>
                <a:tab pos="457200" algn="l"/>
              </a:tabLst>
            </a:pPr>
            <a:endParaRPr lang="sk-SK" sz="2400" b="1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Present a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strategy for how the </a:t>
            </a:r>
            <a:r>
              <a:rPr lang="en-US" sz="2000" b="1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centre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will develop excellence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 the chosen relevant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R&amp;I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domain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that will put it at the competitive edge beyond the state of the art enabling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future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success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 competitive calls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Demonstrate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 growth potential and expected socio-economic outreach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of the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CoE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for the benefit of the host country or region;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Demonstrate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how the project will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contribute to encouraging and supporting reforms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of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R&amp;I system at regional and or/national level;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Elaborate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on the structure of the consortium and how this will create a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win-win situation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;</a:t>
            </a:r>
            <a:endParaRPr lang="en-US" sz="2400" b="1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218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err="1" smtClean="0">
                <a:solidFill>
                  <a:srgbClr val="000099"/>
                </a:solidFill>
              </a:rPr>
              <a:t>Teaming</a:t>
            </a:r>
            <a:r>
              <a:rPr lang="sk-SK" b="1" dirty="0">
                <a:solidFill>
                  <a:srgbClr val="000099"/>
                </a:solidFill>
              </a:rPr>
              <a:t> </a:t>
            </a:r>
            <a:r>
              <a:rPr lang="sk-SK" b="1" dirty="0" smtClean="0">
                <a:solidFill>
                  <a:srgbClr val="000099"/>
                </a:solidFill>
              </a:rPr>
              <a:t>- </a:t>
            </a:r>
            <a:r>
              <a:rPr lang="sk-SK" b="1" dirty="0" err="1" smtClean="0">
                <a:solidFill>
                  <a:srgbClr val="000099"/>
                </a:solidFill>
              </a:rPr>
              <a:t>scope</a:t>
            </a:r>
            <a:endParaRPr lang="sk-SK" b="1" dirty="0">
              <a:solidFill>
                <a:srgbClr val="000099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1351005"/>
            <a:ext cx="10515600" cy="5274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Demonstrate how the newly established/</a:t>
            </a:r>
            <a:r>
              <a:rPr lang="en-US" sz="2000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modernised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centre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will have full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autonomy </a:t>
            </a: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decision-making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. In particular, the </a:t>
            </a:r>
            <a:r>
              <a:rPr lang="en-US" sz="2000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centre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of excellence should have the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maximum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degree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of autonomy in terms of taking its own decisions, being in legal, administrative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,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operational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, personnel and academic matters. The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entre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should be able to fix and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pay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competitive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salaries for its personnel;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Elaborate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on the steps that will be taken to ensure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long-term self-sustainability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after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end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of the Horizon Europe grant;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case of </a:t>
            </a:r>
            <a:r>
              <a:rPr lang="en-US" sz="2000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modernisation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of an existing </a:t>
            </a:r>
            <a:r>
              <a:rPr lang="en-US" sz="2000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centre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, convincingly elaborate on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development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path from the initial baseline situation until the end of the project;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Propose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robust human resource strategy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that addresses gender equality (in line with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research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institutions respective gender equality plans) and international component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,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ensuring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appropriate management capacities for the effective and efficient running of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CoE</a:t>
            </a:r>
            <a:endParaRPr lang="en-US" sz="2000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212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err="1">
                <a:solidFill>
                  <a:srgbClr val="000099"/>
                </a:solidFill>
              </a:rPr>
              <a:t>Teaming</a:t>
            </a:r>
            <a:r>
              <a:rPr lang="sk-SK" b="1" dirty="0">
                <a:solidFill>
                  <a:srgbClr val="000099"/>
                </a:solidFill>
              </a:rPr>
              <a:t> </a:t>
            </a:r>
            <a:r>
              <a:rPr lang="sk-SK" b="1" dirty="0" smtClean="0">
                <a:solidFill>
                  <a:srgbClr val="000099"/>
                </a:solidFill>
              </a:rPr>
              <a:t>- </a:t>
            </a:r>
            <a:r>
              <a:rPr lang="sk-SK" b="1" dirty="0" err="1" smtClean="0">
                <a:solidFill>
                  <a:srgbClr val="000099"/>
                </a:solidFill>
              </a:rPr>
              <a:t>scope</a:t>
            </a:r>
            <a:endParaRPr lang="sk-SK" b="1" dirty="0">
              <a:solidFill>
                <a:srgbClr val="000099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869312"/>
            <a:ext cx="10515600" cy="5274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Present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an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investment plan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including the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letter(s) of commitment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complementary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funding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from the competent national/regional authorities or private sources to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commit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financial resources</a:t>
            </a:r>
            <a:r>
              <a:rPr lang="en-US" sz="2000" dirty="0" smtClean="0">
                <a:solidFill>
                  <a:srgbClr val="000099"/>
                </a:solidFill>
              </a:rPr>
              <a:t>;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endParaRPr lang="sk-SK" sz="2000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grant awarded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projects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from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 Horizon Europe budget should provide substantial </a:t>
            </a: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support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 start-up and implementation phase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of the future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including 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recruitment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of the managerial, technical and scientific personnel. It should also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cover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expenses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related to team members of the future </a:t>
            </a:r>
            <a:r>
              <a:rPr lang="en-US" sz="2000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centre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of excellence (e.g., their salaries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,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recruitment costs,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management costs, travel and subsistence costs);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All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recruitments have to follow a transparent, merit based and open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recruitment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procedures;</a:t>
            </a:r>
            <a:endParaRPr lang="en-US" sz="2000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259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err="1">
                <a:solidFill>
                  <a:srgbClr val="000099"/>
                </a:solidFill>
              </a:rPr>
              <a:t>Teaming</a:t>
            </a:r>
            <a:r>
              <a:rPr lang="sk-SK" b="1" dirty="0">
                <a:solidFill>
                  <a:srgbClr val="000099"/>
                </a:solidFill>
              </a:rPr>
              <a:t> </a:t>
            </a:r>
            <a:r>
              <a:rPr lang="sk-SK" b="1" dirty="0" smtClean="0">
                <a:solidFill>
                  <a:srgbClr val="000099"/>
                </a:solidFill>
              </a:rPr>
              <a:t>- </a:t>
            </a:r>
            <a:r>
              <a:rPr lang="sk-SK" b="1" dirty="0" err="1" smtClean="0">
                <a:solidFill>
                  <a:srgbClr val="000099"/>
                </a:solidFill>
              </a:rPr>
              <a:t>scope</a:t>
            </a:r>
            <a:endParaRPr lang="sk-SK" b="1" dirty="0">
              <a:solidFill>
                <a:srgbClr val="000099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918298"/>
            <a:ext cx="10515600" cy="5274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 minor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research component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can be accepted not exceeding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10%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of the total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Horizon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Europe grant.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Such small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research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project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embedded in the Teaming action should be aligned with the objectives of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project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and e.g., serve the purpose of developing and testing new methodologies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instruments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and/or the integration of new scientific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personnel;</a:t>
            </a:r>
            <a:endParaRPr lang="sk-SK" sz="2000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15000"/>
              </a:lnSpc>
              <a:tabLst>
                <a:tab pos="457200" algn="l"/>
              </a:tabLst>
            </a:pPr>
            <a:endParaRPr lang="sk-SK" sz="2000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15000"/>
              </a:lnSpc>
              <a:tabLst>
                <a:tab pos="457200" algn="l"/>
              </a:tabLst>
            </a:pPr>
            <a:endParaRPr lang="sk-SK" sz="2000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15000"/>
              </a:lnSpc>
              <a:tabLst>
                <a:tab pos="457200" algn="l"/>
              </a:tabLst>
            </a:pP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(T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he JRC, as non-funded member of the consortium selected for funding or as an associated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partner, can contribute to the action with specific expertise, where relevant, for the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development of R&amp;I strategies depending on the R&amp;I domain chosen by the project,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technology transfer and IPR management as well as linking up to regional smart </a:t>
            </a:r>
            <a:r>
              <a:rPr lang="en-US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specialisation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strategy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)</a:t>
            </a:r>
            <a:endParaRPr lang="en-US" sz="2000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983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err="1">
                <a:solidFill>
                  <a:srgbClr val="000099"/>
                </a:solidFill>
              </a:rPr>
              <a:t>Teaming</a:t>
            </a:r>
            <a:r>
              <a:rPr lang="sk-SK" b="1" dirty="0">
                <a:solidFill>
                  <a:srgbClr val="000099"/>
                </a:solidFill>
              </a:rPr>
              <a:t> </a:t>
            </a:r>
            <a:r>
              <a:rPr lang="sk-SK" b="1" dirty="0" smtClean="0">
                <a:solidFill>
                  <a:srgbClr val="000099"/>
                </a:solidFill>
              </a:rPr>
              <a:t>– </a:t>
            </a:r>
            <a:r>
              <a:rPr lang="sk-SK" b="1" dirty="0" err="1" smtClean="0">
                <a:solidFill>
                  <a:srgbClr val="000099"/>
                </a:solidFill>
              </a:rPr>
              <a:t>expected</a:t>
            </a:r>
            <a:r>
              <a:rPr lang="sk-SK" b="1" dirty="0" smtClean="0">
                <a:solidFill>
                  <a:srgbClr val="000099"/>
                </a:solidFill>
              </a:rPr>
              <a:t> </a:t>
            </a:r>
            <a:r>
              <a:rPr lang="sk-SK" b="1" dirty="0" err="1" smtClean="0">
                <a:solidFill>
                  <a:srgbClr val="000099"/>
                </a:solidFill>
              </a:rPr>
              <a:t>outcomes</a:t>
            </a:r>
            <a:endParaRPr lang="sk-SK" b="1" dirty="0">
              <a:solidFill>
                <a:srgbClr val="000099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1027906"/>
            <a:ext cx="10515600" cy="5274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tabLst>
                <a:tab pos="457200" algn="l"/>
              </a:tabLst>
            </a:pPr>
            <a:r>
              <a:rPr lang="sk-SK" sz="2000" b="1" u="sng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</a:t>
            </a:r>
            <a:r>
              <a:rPr lang="en-US" sz="2000" b="1" u="sng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xpected</a:t>
            </a:r>
            <a:r>
              <a:rPr lang="en-US" sz="2000" b="1" u="sng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outcomes</a:t>
            </a:r>
            <a:r>
              <a:rPr lang="sk-SK" sz="2000" b="1" u="sng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(</a:t>
            </a:r>
            <a:r>
              <a:rPr lang="sk-SK" sz="2000" b="1" u="sng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sk-SK" sz="2000" b="1" u="sng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)</a:t>
            </a: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:</a:t>
            </a:r>
            <a:endParaRPr lang="sk-SK" sz="2000" b="1" dirty="0" smtClean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15000"/>
              </a:lnSpc>
              <a:tabLst>
                <a:tab pos="457200" algn="l"/>
              </a:tabLst>
            </a:pPr>
            <a:endParaRPr lang="en-US" sz="2000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Increased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scientific capabilities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of the coordinating institution and the host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country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enabling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 coordinator and other potential entities from that country to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successfully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apply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for competitive funding in the 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EU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globally;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Improved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R&amp;I culture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of the country hosting the </a:t>
            </a:r>
            <a:r>
              <a:rPr lang="en-US" sz="2000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co-ordinator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(indicators such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as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research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intensity, innovation performance, values towards R&amp;I) through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Soe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as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lighthouses and role models;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Stimulus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institutional and systemic reforms and R&amp;I investments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at national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level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taking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into account the enabling conditions on governance of smart </a:t>
            </a:r>
            <a:r>
              <a:rPr lang="en-US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specialisation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introduced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under cohesion policy </a:t>
            </a:r>
            <a:r>
              <a:rPr lang="en-US" sz="2000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programmes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as far as applicable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;</a:t>
            </a:r>
            <a:endParaRPr lang="en-US" sz="2000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91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8840" cy="1325563"/>
          </a:xfrm>
        </p:spPr>
        <p:txBody>
          <a:bodyPr>
            <a:noAutofit/>
          </a:bodyPr>
          <a:lstStyle/>
          <a:p>
            <a:r>
              <a:rPr lang="sk-SK" b="1" dirty="0" err="1" smtClean="0">
                <a:solidFill>
                  <a:srgbClr val="000099"/>
                </a:solidFill>
              </a:rPr>
              <a:t>Teaming</a:t>
            </a:r>
            <a:r>
              <a:rPr lang="sk-SK" b="1" dirty="0">
                <a:solidFill>
                  <a:srgbClr val="000099"/>
                </a:solidFill>
              </a:rPr>
              <a:t> </a:t>
            </a:r>
            <a:r>
              <a:rPr lang="sk-SK" b="1" dirty="0" smtClean="0">
                <a:solidFill>
                  <a:srgbClr val="000099"/>
                </a:solidFill>
              </a:rPr>
              <a:t>– </a:t>
            </a:r>
            <a:r>
              <a:rPr lang="sk-SK" b="1" dirty="0" err="1" smtClean="0">
                <a:solidFill>
                  <a:srgbClr val="000099"/>
                </a:solidFill>
              </a:rPr>
              <a:t>expected</a:t>
            </a:r>
            <a:r>
              <a:rPr lang="sk-SK" b="1" dirty="0" smtClean="0">
                <a:solidFill>
                  <a:srgbClr val="000099"/>
                </a:solidFill>
              </a:rPr>
              <a:t> </a:t>
            </a:r>
            <a:r>
              <a:rPr lang="sk-SK" b="1" dirty="0" err="1" smtClean="0">
                <a:solidFill>
                  <a:srgbClr val="000099"/>
                </a:solidFill>
              </a:rPr>
              <a:t>outcomes</a:t>
            </a:r>
            <a:endParaRPr lang="sk-SK" b="1" dirty="0">
              <a:solidFill>
                <a:srgbClr val="000099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926462"/>
            <a:ext cx="10515600" cy="5274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Strengthened and mutually benefitting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collaboration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with partners from leading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scientific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institutions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from abroad;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Development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and promotion of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new research strands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 relevant domains;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Developed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and enhanced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research and innovation capacities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and the uptake of advanced</a:t>
            </a:r>
            <a:r>
              <a:rPr lang="sk-SK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technologies;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Contribution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to the achievement of the specific objectives of the </a:t>
            </a: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supporting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national/regional/EU </a:t>
            </a:r>
            <a:r>
              <a:rPr lang="en-US" sz="2000" b="1"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as complementary funding;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Enhanced </a:t>
            </a:r>
            <a:r>
              <a:rPr lang="en-US" sz="2000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innovation and integration of </a:t>
            </a:r>
            <a:r>
              <a:rPr lang="en-US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planned processes, services and products of the</a:t>
            </a:r>
            <a:r>
              <a:rPr lang="sk-SK" sz="2000" b="1"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CoE</a:t>
            </a:r>
            <a:endParaRPr lang="sk-SK" sz="2000" b="1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Enhanced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cooperation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sk-SK" sz="2000" b="1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synergies</a:t>
            </a:r>
            <a:r>
              <a:rPr lang="sk-SK" sz="2000" b="1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other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European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000" dirty="0" err="1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projects</a:t>
            </a:r>
            <a:r>
              <a:rPr lang="sk-SK" sz="20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.</a:t>
            </a:r>
            <a:endParaRPr lang="en-US" sz="2000" b="1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>
    <f:field ref="objname" par="" text="Prezentácia_HEU_SK_SK4ERA" edit="true"/>
    <f:field ref="objsubject" par="" text="" edit="true"/>
    <f:field ref="objcreatedby" par="" text="Šimková, Katarína, Mgr."/>
    <f:field ref="objcreatedat" par="" date="2021-02-22T13:10:38" text="22.2.2021 13:10:38"/>
    <f:field ref="objchangedby" par="" text="Tužinská, Miroslava, Mgr."/>
    <f:field ref="objmodifiedat" par="" date="2021-03-08T12:45:05" text="8.3.2021 12:45:05"/>
    <f:field ref="doc_FSCFOLIO_1_1001_FieldDocumentNumber" par="" text=""/>
    <f:field ref="doc_FSCFOLIO_1_1001_FieldSubject" par="" text="" edit="true"/>
    <f:field ref="FSCFOLIO_1_1001_FieldCurrentUser" par="" text="Mgr. Katarína Šimková"/>
    <f:field ref="CCAPRECONFIG_15_1001_Objektname" par="" text="Prezentácia_HEU_SK_SK4ERA" edit="true"/>
  </f:record>
  <f:display par="" text="General">
    <f:field ref="objname" text="Meno"/>
    <f:field ref="objsubject" text="Vec"/>
    <f:field ref="objcreatedby" text="Vytvoril"/>
    <f:field ref="objcreatedat" text="Vytvorené deň/hodina"/>
    <f:field ref="objchangedby" text="Poslednú zmenu urobil"/>
    <f:field ref="objmodifiedat" text="Posledná zmena deň/hodina"/>
    <f:field ref="FSCFOLIO_1_1001_FieldCurrentUser" text="Aktuálny používateľ"/>
    <f:field ref="CCAPRECONFIG_15_1001_Objektname" text="Meno"/>
  </f:display>
  <f:display par="" text="Hromadná korešpondencia">
    <f:field ref="doc_FSCFOLIO_1_1001_FieldDocumentNumber" text="Číslo dokumentu"/>
    <f:field ref="doc_FSCFOLIO_1_1001_FieldSubject" text="Predmet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2306</TotalTime>
  <Words>1019</Words>
  <Application>Microsoft Office PowerPoint</Application>
  <PresentationFormat>Širokouhlá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Motív balíka Office</vt:lpstr>
      <vt:lpstr>Česko-slovenský infodeň k výzve Teaming, 20. 11. 2024</vt:lpstr>
      <vt:lpstr>Teaming – základné kritériá</vt:lpstr>
      <vt:lpstr>Teaming - scope</vt:lpstr>
      <vt:lpstr>Teaming - scope</vt:lpstr>
      <vt:lpstr>Teaming - scope</vt:lpstr>
      <vt:lpstr>Teaming - scope</vt:lpstr>
      <vt:lpstr>Teaming - scope</vt:lpstr>
      <vt:lpstr>Teaming – expected outcomes</vt:lpstr>
      <vt:lpstr>Teaming – expected outcomes</vt:lpstr>
      <vt:lpstr>Teaming - zhrnutie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Dojcakova Natasa</dc:creator>
  <cp:lastModifiedBy>Papanova Kvetoslava</cp:lastModifiedBy>
  <cp:revision>68</cp:revision>
  <cp:lastPrinted>2024-11-18T10:57:15Z</cp:lastPrinted>
  <dcterms:created xsi:type="dcterms:W3CDTF">2020-09-16T06:27:52Z</dcterms:created>
  <dcterms:modified xsi:type="dcterms:W3CDTF">2024-11-20T09:23:53Z</dcterms:modified>
</cp:coreProperties>
</file>