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592" r:id="rId3"/>
    <p:sldId id="589" r:id="rId4"/>
    <p:sldId id="568" r:id="rId5"/>
    <p:sldId id="261" r:id="rId6"/>
    <p:sldId id="273" r:id="rId7"/>
    <p:sldId id="265" r:id="rId8"/>
    <p:sldId id="272" r:id="rId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031F"/>
    <a:srgbClr val="000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0" d="100"/>
          <a:sy n="60" d="100"/>
        </p:scale>
        <p:origin x="8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92200-36B8-459A-9BA1-BDE61A9AB1BD}" type="datetimeFigureOut">
              <a:rPr lang="en-US" smtClean="0"/>
              <a:t>11/19/2024</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604F8-E66E-4A1F-AB1F-BC8E6065D054}" type="slidenum">
              <a:rPr lang="en-US" smtClean="0"/>
              <a:t>‹#›</a:t>
            </a:fld>
            <a:endParaRPr lang="en-US"/>
          </a:p>
        </p:txBody>
      </p:sp>
    </p:spTree>
    <p:extLst>
      <p:ext uri="{BB962C8B-B14F-4D97-AF65-F5344CB8AC3E}">
        <p14:creationId xmlns:p14="http://schemas.microsoft.com/office/powerpoint/2010/main" val="132914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 </a:t>
            </a:r>
            <a:r>
              <a:rPr lang="cs-CZ" dirty="0" err="1"/>
              <a:t>The</a:t>
            </a:r>
            <a:r>
              <a:rPr lang="cs-CZ" dirty="0"/>
              <a:t> </a:t>
            </a:r>
            <a:r>
              <a:rPr lang="cs-CZ" dirty="0" err="1"/>
              <a:t>main</a:t>
            </a:r>
            <a:r>
              <a:rPr lang="cs-CZ" dirty="0"/>
              <a:t> </a:t>
            </a:r>
            <a:r>
              <a:rPr lang="cs-CZ" dirty="0" err="1"/>
              <a:t>motivation</a:t>
            </a:r>
            <a:r>
              <a:rPr lang="cs-CZ" dirty="0"/>
              <a:t> </a:t>
            </a:r>
            <a:r>
              <a:rPr lang="cs-CZ" dirty="0" err="1"/>
              <a:t>of</a:t>
            </a:r>
            <a:r>
              <a:rPr lang="cs-CZ" dirty="0"/>
              <a:t> </a:t>
            </a:r>
            <a:r>
              <a:rPr lang="cs-CZ" dirty="0" err="1"/>
              <a:t>the</a:t>
            </a:r>
            <a:r>
              <a:rPr lang="cs-CZ" dirty="0"/>
              <a:t> </a:t>
            </a:r>
            <a:r>
              <a:rPr lang="cs-CZ" dirty="0" err="1"/>
              <a:t>project</a:t>
            </a:r>
            <a:r>
              <a:rPr lang="cs-CZ" dirty="0"/>
              <a:t> </a:t>
            </a:r>
            <a:r>
              <a:rPr lang="cs-CZ" dirty="0" err="1"/>
              <a:t>is</a:t>
            </a:r>
            <a:r>
              <a:rPr lang="cs-CZ" dirty="0"/>
              <a:t> to </a:t>
            </a:r>
            <a:r>
              <a:rPr lang="cs-CZ" dirty="0" err="1"/>
              <a:t>contribute</a:t>
            </a:r>
            <a:r>
              <a:rPr lang="cs-CZ" dirty="0"/>
              <a:t> to </a:t>
            </a:r>
            <a:r>
              <a:rPr lang="cs-CZ" dirty="0" err="1"/>
              <a:t>finding</a:t>
            </a:r>
            <a:r>
              <a:rPr lang="cs-CZ" dirty="0"/>
              <a:t> </a:t>
            </a:r>
            <a:r>
              <a:rPr lang="cs-CZ" dirty="0" err="1"/>
              <a:t>effective</a:t>
            </a:r>
            <a:r>
              <a:rPr lang="cs-CZ" dirty="0"/>
              <a:t> </a:t>
            </a:r>
            <a:r>
              <a:rPr lang="cs-CZ" dirty="0" err="1"/>
              <a:t>treatments</a:t>
            </a:r>
            <a:r>
              <a:rPr lang="cs-CZ" dirty="0"/>
              <a:t> </a:t>
            </a:r>
            <a:r>
              <a:rPr lang="cs-CZ" dirty="0" err="1"/>
              <a:t>for</a:t>
            </a:r>
            <a:r>
              <a:rPr lang="cs-CZ" dirty="0"/>
              <a:t> </a:t>
            </a:r>
            <a:r>
              <a:rPr lang="cs-CZ" dirty="0" err="1"/>
              <a:t>Alzheimer's</a:t>
            </a:r>
            <a:r>
              <a:rPr lang="cs-CZ" dirty="0"/>
              <a:t> </a:t>
            </a:r>
            <a:r>
              <a:rPr lang="cs-CZ" dirty="0" err="1"/>
              <a:t>disease</a:t>
            </a:r>
            <a:r>
              <a:rPr lang="cs-CZ" dirty="0"/>
              <a:t> and </a:t>
            </a:r>
            <a:r>
              <a:rPr lang="cs-CZ" dirty="0" err="1"/>
              <a:t>other</a:t>
            </a:r>
            <a:r>
              <a:rPr lang="cs-CZ" dirty="0"/>
              <a:t> </a:t>
            </a:r>
            <a:r>
              <a:rPr lang="cs-CZ" dirty="0" err="1"/>
              <a:t>neurodegenerative</a:t>
            </a:r>
            <a:r>
              <a:rPr lang="cs-CZ" dirty="0"/>
              <a:t> </a:t>
            </a:r>
            <a:r>
              <a:rPr lang="cs-CZ" dirty="0" err="1"/>
              <a:t>diseases</a:t>
            </a:r>
            <a:r>
              <a:rPr lang="cs-CZ" dirty="0"/>
              <a:t>. </a:t>
            </a:r>
          </a:p>
          <a:p>
            <a:r>
              <a:rPr lang="cs-CZ" dirty="0"/>
              <a:t>- </a:t>
            </a:r>
            <a:r>
              <a:rPr lang="cs-CZ" dirty="0" err="1"/>
              <a:t>Alzheimer's</a:t>
            </a:r>
            <a:r>
              <a:rPr lang="cs-CZ" dirty="0"/>
              <a:t> </a:t>
            </a:r>
            <a:r>
              <a:rPr lang="cs-CZ" dirty="0" err="1"/>
              <a:t>disease</a:t>
            </a:r>
            <a:r>
              <a:rPr lang="cs-CZ" dirty="0"/>
              <a:t> </a:t>
            </a:r>
            <a:r>
              <a:rPr lang="cs-CZ" dirty="0" err="1"/>
              <a:t>is</a:t>
            </a:r>
            <a:r>
              <a:rPr lang="cs-CZ" dirty="0"/>
              <a:t> a </a:t>
            </a:r>
            <a:r>
              <a:rPr lang="cs-CZ" dirty="0" err="1"/>
              <a:t>growing</a:t>
            </a:r>
            <a:r>
              <a:rPr lang="cs-CZ" dirty="0"/>
              <a:t> </a:t>
            </a:r>
            <a:r>
              <a:rPr lang="cs-CZ" dirty="0" err="1"/>
              <a:t>problem</a:t>
            </a:r>
            <a:r>
              <a:rPr lang="cs-CZ" dirty="0"/>
              <a:t> </a:t>
            </a:r>
            <a:r>
              <a:rPr lang="cs-CZ" dirty="0" err="1"/>
              <a:t>burdening</a:t>
            </a:r>
            <a:r>
              <a:rPr lang="cs-CZ" dirty="0"/>
              <a:t> </a:t>
            </a:r>
            <a:r>
              <a:rPr lang="cs-CZ" dirty="0" err="1"/>
              <a:t>the</a:t>
            </a:r>
            <a:r>
              <a:rPr lang="cs-CZ" dirty="0"/>
              <a:t> </a:t>
            </a:r>
            <a:r>
              <a:rPr lang="cs-CZ" dirty="0" err="1"/>
              <a:t>healthcare</a:t>
            </a:r>
            <a:r>
              <a:rPr lang="cs-CZ" dirty="0"/>
              <a:t> </a:t>
            </a:r>
            <a:r>
              <a:rPr lang="cs-CZ" dirty="0" err="1"/>
              <a:t>system</a:t>
            </a:r>
            <a:r>
              <a:rPr lang="cs-CZ" dirty="0"/>
              <a:t> and </a:t>
            </a:r>
            <a:r>
              <a:rPr lang="cs-CZ" dirty="0" err="1"/>
              <a:t>is</a:t>
            </a:r>
            <a:r>
              <a:rPr lang="cs-CZ" dirty="0"/>
              <a:t> </a:t>
            </a:r>
            <a:r>
              <a:rPr lang="cs-CZ" dirty="0" err="1"/>
              <a:t>currently</a:t>
            </a:r>
            <a:r>
              <a:rPr lang="cs-CZ" dirty="0"/>
              <a:t> </a:t>
            </a:r>
            <a:r>
              <a:rPr lang="cs-CZ" dirty="0" err="1"/>
              <a:t>the</a:t>
            </a:r>
            <a:r>
              <a:rPr lang="cs-CZ" dirty="0"/>
              <a:t> 7th most </a:t>
            </a:r>
            <a:r>
              <a:rPr lang="cs-CZ" dirty="0" err="1"/>
              <a:t>common</a:t>
            </a:r>
            <a:r>
              <a:rPr lang="cs-CZ" dirty="0"/>
              <a:t> cause </a:t>
            </a:r>
            <a:r>
              <a:rPr lang="cs-CZ" dirty="0" err="1"/>
              <a:t>of</a:t>
            </a:r>
            <a:r>
              <a:rPr lang="cs-CZ" dirty="0"/>
              <a:t> </a:t>
            </a:r>
            <a:r>
              <a:rPr lang="cs-CZ" dirty="0" err="1"/>
              <a:t>death</a:t>
            </a:r>
            <a:r>
              <a:rPr lang="cs-CZ" dirty="0"/>
              <a:t> in </a:t>
            </a:r>
            <a:r>
              <a:rPr lang="cs-CZ" dirty="0" err="1"/>
              <a:t>the</a:t>
            </a:r>
            <a:r>
              <a:rPr lang="cs-CZ" dirty="0"/>
              <a:t> </a:t>
            </a:r>
            <a:r>
              <a:rPr lang="cs-CZ" dirty="0" err="1"/>
              <a:t>world</a:t>
            </a:r>
            <a:r>
              <a:rPr lang="cs-CZ" dirty="0"/>
              <a:t>. </a:t>
            </a:r>
          </a:p>
          <a:p>
            <a:r>
              <a:rPr lang="cs-CZ" dirty="0"/>
              <a:t>- </a:t>
            </a:r>
            <a:r>
              <a:rPr lang="cs-CZ" dirty="0" err="1"/>
              <a:t>Despite</a:t>
            </a:r>
            <a:r>
              <a:rPr lang="cs-CZ" dirty="0"/>
              <a:t> </a:t>
            </a:r>
            <a:r>
              <a:rPr lang="cs-CZ" dirty="0" err="1"/>
              <a:t>this</a:t>
            </a:r>
            <a:r>
              <a:rPr lang="cs-CZ" dirty="0"/>
              <a:t> </a:t>
            </a:r>
            <a:r>
              <a:rPr lang="cs-CZ" dirty="0" err="1"/>
              <a:t>severity</a:t>
            </a:r>
            <a:r>
              <a:rPr lang="cs-CZ" dirty="0"/>
              <a:t> and </a:t>
            </a:r>
            <a:r>
              <a:rPr lang="cs-CZ" dirty="0" err="1"/>
              <a:t>the</a:t>
            </a:r>
            <a:r>
              <a:rPr lang="cs-CZ" dirty="0"/>
              <a:t> </a:t>
            </a:r>
            <a:r>
              <a:rPr lang="cs-CZ" dirty="0" err="1"/>
              <a:t>huge</a:t>
            </a:r>
            <a:r>
              <a:rPr lang="cs-CZ" dirty="0"/>
              <a:t> and </a:t>
            </a:r>
            <a:r>
              <a:rPr lang="cs-CZ" dirty="0" err="1"/>
              <a:t>growing</a:t>
            </a:r>
            <a:r>
              <a:rPr lang="cs-CZ" dirty="0"/>
              <a:t> </a:t>
            </a:r>
            <a:r>
              <a:rPr lang="cs-CZ" dirty="0" err="1"/>
              <a:t>healthcare</a:t>
            </a:r>
            <a:r>
              <a:rPr lang="cs-CZ" dirty="0"/>
              <a:t> </a:t>
            </a:r>
            <a:r>
              <a:rPr lang="cs-CZ" dirty="0" err="1"/>
              <a:t>costs</a:t>
            </a:r>
            <a:r>
              <a:rPr lang="cs-CZ" dirty="0"/>
              <a:t>, </a:t>
            </a:r>
            <a:r>
              <a:rPr lang="cs-CZ" dirty="0" err="1"/>
              <a:t>there</a:t>
            </a:r>
            <a:r>
              <a:rPr lang="cs-CZ" dirty="0"/>
              <a:t> are </a:t>
            </a:r>
            <a:r>
              <a:rPr lang="cs-CZ" dirty="0" err="1"/>
              <a:t>still</a:t>
            </a:r>
            <a:r>
              <a:rPr lang="cs-CZ" dirty="0"/>
              <a:t> no </a:t>
            </a:r>
            <a:r>
              <a:rPr lang="cs-CZ" dirty="0" err="1"/>
              <a:t>sufficiently</a:t>
            </a:r>
            <a:r>
              <a:rPr lang="cs-CZ" dirty="0"/>
              <a:t> </a:t>
            </a:r>
            <a:r>
              <a:rPr lang="cs-CZ" dirty="0" err="1"/>
              <a:t>effective</a:t>
            </a:r>
            <a:r>
              <a:rPr lang="cs-CZ" dirty="0"/>
              <a:t> </a:t>
            </a:r>
            <a:r>
              <a:rPr lang="cs-CZ" dirty="0" err="1"/>
              <a:t>drugs</a:t>
            </a:r>
            <a:r>
              <a:rPr lang="cs-CZ" dirty="0"/>
              <a:t> </a:t>
            </a:r>
            <a:r>
              <a:rPr lang="cs-CZ" dirty="0" err="1"/>
              <a:t>approved</a:t>
            </a:r>
            <a:r>
              <a:rPr lang="cs-CZ" dirty="0"/>
              <a:t> </a:t>
            </a:r>
            <a:r>
              <a:rPr lang="cs-CZ" dirty="0" err="1"/>
              <a:t>today</a:t>
            </a:r>
            <a:r>
              <a:rPr lang="cs-CZ" dirty="0"/>
              <a:t>.</a:t>
            </a:r>
          </a:p>
          <a:p>
            <a:endParaRPr lang="cs-CZ" dirty="0"/>
          </a:p>
          <a:p>
            <a:r>
              <a:rPr lang="cs-CZ" dirty="0"/>
              <a:t>1:32min.</a:t>
            </a:r>
          </a:p>
        </p:txBody>
      </p:sp>
      <p:sp>
        <p:nvSpPr>
          <p:cNvPr id="4" name="Slide Number Placeholder 3"/>
          <p:cNvSpPr>
            <a:spLocks noGrp="1"/>
          </p:cNvSpPr>
          <p:nvPr>
            <p:ph type="sldNum" sz="quarter" idx="5"/>
          </p:nvPr>
        </p:nvSpPr>
        <p:spPr/>
        <p:txBody>
          <a:bodyPr/>
          <a:lstStyle/>
          <a:p>
            <a:fld id="{D4C54DD8-591B-4832-8452-57F7305E56AA}" type="slidenum">
              <a:rPr lang="cs-CZ" smtClean="0"/>
              <a:t>2</a:t>
            </a:fld>
            <a:endParaRPr lang="cs-CZ"/>
          </a:p>
        </p:txBody>
      </p:sp>
    </p:spTree>
    <p:extLst>
      <p:ext uri="{BB962C8B-B14F-4D97-AF65-F5344CB8AC3E}">
        <p14:creationId xmlns:p14="http://schemas.microsoft.com/office/powerpoint/2010/main" val="4070883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Neue" panose="02000503000000020004" pitchFamily="2" charset="0"/>
              </a:rPr>
              <a:t>The ambition of the project is to push the frontier of neurodegeneration research</a:t>
            </a:r>
          </a:p>
          <a:p>
            <a:endParaRPr lang="en-GB" dirty="0">
              <a:effectLst/>
              <a:latin typeface="Helvetica Neue" panose="02000503000000020004" pitchFamily="2" charset="0"/>
            </a:endParaRPr>
          </a:p>
          <a:p>
            <a:r>
              <a:rPr lang="en-GB" dirty="0">
                <a:effectLst/>
                <a:latin typeface="Helvetica Neue" panose="02000503000000020004" pitchFamily="2" charset="0"/>
              </a:rPr>
              <a:t>By addressing its grand challenge :</a:t>
            </a:r>
          </a:p>
          <a:p>
            <a:endParaRPr lang="en-GB" dirty="0">
              <a:effectLst/>
              <a:latin typeface="Helvetica Neue" panose="02000503000000020004" pitchFamily="2" charset="0"/>
            </a:endParaRPr>
          </a:p>
          <a:p>
            <a:r>
              <a:rPr lang="en-GB" b="1" dirty="0">
                <a:effectLst/>
                <a:latin typeface="Helvetica Neue" panose="02000503000000020004" pitchFamily="2" charset="0"/>
              </a:rPr>
              <a:t>What are the necessary and sufficient conditions to maintain optimal function, vitality and longevity of a neuron to exceed 100 years?  </a:t>
            </a:r>
          </a:p>
          <a:p>
            <a:endParaRPr lang="cs-CZ" dirty="0"/>
          </a:p>
          <a:p>
            <a:r>
              <a:rPr lang="cs-CZ" dirty="0" err="1"/>
              <a:t>This</a:t>
            </a:r>
            <a:r>
              <a:rPr lang="cs-CZ" dirty="0"/>
              <a:t> </a:t>
            </a:r>
            <a:r>
              <a:rPr lang="cs-CZ" dirty="0" err="1"/>
              <a:t>is</a:t>
            </a:r>
            <a:r>
              <a:rPr lang="cs-CZ" dirty="0"/>
              <a:t> a </a:t>
            </a:r>
            <a:r>
              <a:rPr lang="cs-CZ" dirty="0" err="1"/>
              <a:t>truly</a:t>
            </a:r>
            <a:r>
              <a:rPr lang="cs-CZ" dirty="0"/>
              <a:t> </a:t>
            </a:r>
            <a:r>
              <a:rPr lang="cs-CZ" dirty="0" err="1"/>
              <a:t>interdisciplinary</a:t>
            </a:r>
            <a:r>
              <a:rPr lang="cs-CZ" dirty="0"/>
              <a:t> </a:t>
            </a:r>
            <a:r>
              <a:rPr lang="cs-CZ" dirty="0" err="1"/>
              <a:t>project</a:t>
            </a:r>
            <a:r>
              <a:rPr lang="cs-CZ" dirty="0"/>
              <a:t> </a:t>
            </a:r>
            <a:r>
              <a:rPr lang="cs-CZ" dirty="0" err="1"/>
              <a:t>combining</a:t>
            </a:r>
            <a:r>
              <a:rPr lang="cs-CZ" dirty="0"/>
              <a:t> </a:t>
            </a:r>
            <a:r>
              <a:rPr lang="cs-CZ" dirty="0" err="1"/>
              <a:t>clinical</a:t>
            </a:r>
            <a:r>
              <a:rPr lang="cs-CZ" dirty="0"/>
              <a:t> </a:t>
            </a:r>
            <a:r>
              <a:rPr lang="cs-CZ" dirty="0" err="1"/>
              <a:t>neuroscinece</a:t>
            </a:r>
            <a:r>
              <a:rPr lang="cs-CZ" dirty="0"/>
              <a:t> </a:t>
            </a:r>
            <a:r>
              <a:rPr lang="cs-CZ" dirty="0" err="1"/>
              <a:t>molecular</a:t>
            </a:r>
            <a:r>
              <a:rPr lang="cs-CZ" dirty="0"/>
              <a:t> biology, </a:t>
            </a:r>
            <a:r>
              <a:rPr lang="cs-CZ" dirty="0" err="1"/>
              <a:t>high-perfocmance</a:t>
            </a:r>
            <a:r>
              <a:rPr lang="cs-CZ" dirty="0"/>
              <a:t> </a:t>
            </a:r>
            <a:r>
              <a:rPr lang="cs-CZ" dirty="0" err="1"/>
              <a:t>computing</a:t>
            </a:r>
            <a:r>
              <a:rPr lang="cs-CZ" dirty="0"/>
              <a:t> and </a:t>
            </a:r>
            <a:r>
              <a:rPr lang="cs-CZ" dirty="0" err="1"/>
              <a:t>quantum</a:t>
            </a:r>
            <a:r>
              <a:rPr lang="cs-CZ" dirty="0"/>
              <a:t> </a:t>
            </a:r>
            <a:r>
              <a:rPr lang="cs-CZ" dirty="0" err="1"/>
              <a:t>computing</a:t>
            </a:r>
            <a:r>
              <a:rPr lang="cs-CZ" dirty="0"/>
              <a:t> </a:t>
            </a:r>
            <a:r>
              <a:rPr lang="cs-CZ" dirty="0" err="1"/>
              <a:t>together</a:t>
            </a:r>
            <a:r>
              <a:rPr lang="cs-CZ" dirty="0"/>
              <a:t> </a:t>
            </a:r>
            <a:r>
              <a:rPr lang="cs-CZ" dirty="0" err="1"/>
              <a:t>with</a:t>
            </a:r>
            <a:r>
              <a:rPr lang="cs-CZ" dirty="0"/>
              <a:t> AI and </a:t>
            </a:r>
            <a:r>
              <a:rPr lang="cs-CZ" dirty="0" err="1"/>
              <a:t>machine</a:t>
            </a:r>
            <a:r>
              <a:rPr lang="cs-CZ" dirty="0"/>
              <a:t> learning to </a:t>
            </a:r>
            <a:r>
              <a:rPr lang="cs-CZ" dirty="0" err="1"/>
              <a:t>answer</a:t>
            </a:r>
            <a:r>
              <a:rPr lang="cs-CZ" dirty="0"/>
              <a:t> </a:t>
            </a:r>
            <a:r>
              <a:rPr lang="cs-CZ" dirty="0" err="1"/>
              <a:t>this</a:t>
            </a:r>
            <a:r>
              <a:rPr lang="cs-CZ" dirty="0"/>
              <a:t> </a:t>
            </a:r>
            <a:r>
              <a:rPr lang="cs-CZ" dirty="0" err="1"/>
              <a:t>question</a:t>
            </a:r>
            <a:r>
              <a:rPr lang="cs-CZ" dirty="0"/>
              <a:t>. </a:t>
            </a:r>
          </a:p>
          <a:p>
            <a:endParaRPr lang="cs-CZ" dirty="0"/>
          </a:p>
          <a:p>
            <a:pPr marL="0" marR="0" lvl="0" indent="0" algn="l" defTabSz="914240" rtl="0" eaLnBrk="1" fontAlgn="auto" latinLnBrk="0" hangingPunct="1">
              <a:lnSpc>
                <a:spcPct val="100000"/>
              </a:lnSpc>
              <a:spcBef>
                <a:spcPts val="0"/>
              </a:spcBef>
              <a:spcAft>
                <a:spcPts val="0"/>
              </a:spcAft>
              <a:buClrTx/>
              <a:buSzTx/>
              <a:buFontTx/>
              <a:buNone/>
              <a:tabLst/>
              <a:defRPr/>
            </a:pPr>
            <a:r>
              <a:rPr lang="en-GB" dirty="0">
                <a:effectLst/>
                <a:latin typeface="Helvetica Neue" panose="02000503000000020004" pitchFamily="2" charset="0"/>
              </a:rPr>
              <a:t>This interdisciplinary collaboration will enable new research into on, for example, energetics and metabolism in neurons and whether the are critical factors in neurodegenerative disease progression and as novel targets for therapeutic interventions.</a:t>
            </a:r>
          </a:p>
          <a:p>
            <a:endParaRPr lang="cs-CZ" dirty="0"/>
          </a:p>
          <a:p>
            <a:r>
              <a:rPr lang="cs-CZ" dirty="0"/>
              <a:t>====================</a:t>
            </a:r>
          </a:p>
          <a:p>
            <a:endParaRPr lang="cs-CZ" dirty="0"/>
          </a:p>
          <a:p>
            <a:r>
              <a:rPr lang="cs-CZ" dirty="0"/>
              <a:t> </a:t>
            </a:r>
            <a:r>
              <a:rPr lang="cs-CZ" dirty="0" err="1"/>
              <a:t>examine</a:t>
            </a:r>
            <a:r>
              <a:rPr lang="cs-CZ" dirty="0"/>
              <a:t> </a:t>
            </a:r>
            <a:r>
              <a:rPr lang="cs-CZ" dirty="0" err="1"/>
              <a:t>the</a:t>
            </a:r>
            <a:r>
              <a:rPr lang="cs-CZ" dirty="0"/>
              <a:t> </a:t>
            </a:r>
            <a:r>
              <a:rPr lang="cs-CZ" dirty="0" err="1"/>
              <a:t>interactions</a:t>
            </a:r>
            <a:r>
              <a:rPr lang="cs-CZ" dirty="0"/>
              <a:t> </a:t>
            </a:r>
            <a:r>
              <a:rPr lang="cs-CZ" dirty="0" err="1"/>
              <a:t>between</a:t>
            </a:r>
            <a:r>
              <a:rPr lang="cs-CZ" dirty="0"/>
              <a:t> </a:t>
            </a:r>
            <a:r>
              <a:rPr lang="cs-CZ" dirty="0" err="1"/>
              <a:t>the</a:t>
            </a:r>
            <a:r>
              <a:rPr lang="cs-CZ" dirty="0"/>
              <a:t> </a:t>
            </a:r>
            <a:r>
              <a:rPr lang="cs-CZ" dirty="0" err="1"/>
              <a:t>molecular</a:t>
            </a:r>
            <a:r>
              <a:rPr lang="cs-CZ" dirty="0"/>
              <a:t>, </a:t>
            </a:r>
            <a:r>
              <a:rPr lang="cs-CZ" dirty="0" err="1"/>
              <a:t>behavioral</a:t>
            </a:r>
            <a:r>
              <a:rPr lang="cs-CZ" dirty="0"/>
              <a:t> and </a:t>
            </a:r>
            <a:r>
              <a:rPr lang="cs-CZ" dirty="0" err="1"/>
              <a:t>clinical</a:t>
            </a:r>
            <a:r>
              <a:rPr lang="cs-CZ" dirty="0"/>
              <a:t> </a:t>
            </a:r>
            <a:r>
              <a:rPr lang="cs-CZ" dirty="0" err="1"/>
              <a:t>features</a:t>
            </a:r>
            <a:r>
              <a:rPr lang="cs-CZ" dirty="0"/>
              <a:t> </a:t>
            </a:r>
            <a:r>
              <a:rPr lang="cs-CZ" dirty="0" err="1"/>
              <a:t>of</a:t>
            </a:r>
            <a:r>
              <a:rPr lang="cs-CZ" dirty="0"/>
              <a:t> brain </a:t>
            </a:r>
            <a:r>
              <a:rPr lang="cs-CZ" dirty="0" err="1"/>
              <a:t>disorders</a:t>
            </a:r>
            <a:r>
              <a:rPr lang="cs-CZ" dirty="0"/>
              <a:t> </a:t>
            </a:r>
            <a:r>
              <a:rPr lang="cs-CZ" dirty="0" err="1"/>
              <a:t>through</a:t>
            </a:r>
            <a:r>
              <a:rPr lang="cs-CZ" dirty="0"/>
              <a:t> </a:t>
            </a:r>
            <a:r>
              <a:rPr lang="cs-CZ" dirty="0" err="1"/>
              <a:t>the</a:t>
            </a:r>
            <a:r>
              <a:rPr lang="cs-CZ" dirty="0"/>
              <a:t> </a:t>
            </a:r>
            <a:r>
              <a:rPr lang="cs-CZ" dirty="0" err="1"/>
              <a:t>integration</a:t>
            </a:r>
            <a:r>
              <a:rPr lang="cs-CZ" dirty="0"/>
              <a:t> </a:t>
            </a:r>
            <a:r>
              <a:rPr lang="cs-CZ" dirty="0" err="1"/>
              <a:t>of</a:t>
            </a:r>
            <a:r>
              <a:rPr lang="cs-CZ" dirty="0"/>
              <a:t> </a:t>
            </a:r>
            <a:r>
              <a:rPr lang="cs-CZ" dirty="0" err="1"/>
              <a:t>quantum</a:t>
            </a:r>
            <a:r>
              <a:rPr lang="cs-CZ" dirty="0"/>
              <a:t> </a:t>
            </a:r>
            <a:r>
              <a:rPr lang="cs-CZ" dirty="0" err="1"/>
              <a:t>computing</a:t>
            </a:r>
            <a:r>
              <a:rPr lang="cs-CZ" dirty="0"/>
              <a:t> (QC) and </a:t>
            </a:r>
            <a:r>
              <a:rPr lang="cs-CZ" dirty="0" err="1"/>
              <a:t>high</a:t>
            </a:r>
            <a:r>
              <a:rPr lang="cs-CZ" dirty="0"/>
              <a:t>-performance </a:t>
            </a:r>
            <a:r>
              <a:rPr lang="cs-CZ" dirty="0" err="1"/>
              <a:t>computing</a:t>
            </a:r>
            <a:r>
              <a:rPr lang="cs-CZ" dirty="0"/>
              <a:t> (HPC,) </a:t>
            </a:r>
            <a:r>
              <a:rPr lang="cs-CZ" dirty="0" err="1"/>
              <a:t>with</a:t>
            </a:r>
            <a:r>
              <a:rPr lang="cs-CZ" dirty="0"/>
              <a:t> AI/ML</a:t>
            </a:r>
          </a:p>
          <a:p>
            <a:endParaRPr lang="cs-CZ" dirty="0"/>
          </a:p>
          <a:p>
            <a:pPr marL="0" marR="0" lvl="0" indent="0" algn="l" defTabSz="914240" rtl="0" eaLnBrk="1" fontAlgn="auto" latinLnBrk="0" hangingPunct="1">
              <a:lnSpc>
                <a:spcPct val="100000"/>
              </a:lnSpc>
              <a:spcBef>
                <a:spcPts val="0"/>
              </a:spcBef>
              <a:spcAft>
                <a:spcPts val="0"/>
              </a:spcAft>
              <a:buClrTx/>
              <a:buSzTx/>
              <a:buFontTx/>
              <a:buNone/>
              <a:tabLst/>
              <a:defRPr/>
            </a:pPr>
            <a:r>
              <a:rPr lang="cs-CZ" dirty="0"/>
              <a:t>[</a:t>
            </a:r>
            <a:r>
              <a:rPr lang="cs-CZ" dirty="0" err="1"/>
              <a:t>With</a:t>
            </a:r>
            <a:r>
              <a:rPr lang="cs-CZ" dirty="0"/>
              <a:t> </a:t>
            </a:r>
            <a:r>
              <a:rPr lang="cs-CZ" dirty="0" err="1"/>
              <a:t>the</a:t>
            </a:r>
            <a:r>
              <a:rPr lang="cs-CZ" dirty="0"/>
              <a:t> </a:t>
            </a:r>
            <a:r>
              <a:rPr lang="cs-CZ" dirty="0" err="1"/>
              <a:t>goal</a:t>
            </a:r>
            <a:r>
              <a:rPr lang="cs-CZ" dirty="0"/>
              <a:t> to </a:t>
            </a:r>
            <a:r>
              <a:rPr lang="cs-CZ" dirty="0" err="1"/>
              <a:t>better</a:t>
            </a:r>
            <a:r>
              <a:rPr lang="cs-CZ" dirty="0"/>
              <a:t> </a:t>
            </a:r>
            <a:r>
              <a:rPr lang="cs-CZ" dirty="0" err="1"/>
              <a:t>understand</a:t>
            </a:r>
            <a:r>
              <a:rPr lang="cs-CZ" dirty="0"/>
              <a:t>, </a:t>
            </a:r>
            <a:r>
              <a:rPr lang="cs-CZ" dirty="0" err="1"/>
              <a:t>visualize</a:t>
            </a:r>
            <a:r>
              <a:rPr lang="cs-CZ" dirty="0"/>
              <a:t> and </a:t>
            </a:r>
            <a:r>
              <a:rPr lang="cs-CZ" dirty="0" err="1"/>
              <a:t>simulate</a:t>
            </a:r>
            <a:r>
              <a:rPr lang="cs-CZ" dirty="0"/>
              <a:t> </a:t>
            </a:r>
            <a:r>
              <a:rPr lang="cs-CZ" dirty="0" err="1"/>
              <a:t>the</a:t>
            </a:r>
            <a:r>
              <a:rPr lang="cs-CZ" dirty="0"/>
              <a:t> </a:t>
            </a:r>
            <a:r>
              <a:rPr lang="cs-CZ" dirty="0" err="1"/>
              <a:t>optimal</a:t>
            </a:r>
            <a:r>
              <a:rPr lang="cs-CZ" dirty="0"/>
              <a:t> performance </a:t>
            </a:r>
            <a:r>
              <a:rPr lang="cs-CZ" dirty="0" err="1"/>
              <a:t>of</a:t>
            </a:r>
            <a:r>
              <a:rPr lang="cs-CZ" dirty="0"/>
              <a:t> a neuron and </a:t>
            </a:r>
            <a:r>
              <a:rPr lang="cs-CZ" dirty="0" err="1"/>
              <a:t>the</a:t>
            </a:r>
            <a:r>
              <a:rPr lang="cs-CZ" dirty="0"/>
              <a:t> </a:t>
            </a:r>
            <a:r>
              <a:rPr lang="cs-CZ" dirty="0" err="1"/>
              <a:t>underlying</a:t>
            </a:r>
            <a:r>
              <a:rPr lang="cs-CZ" dirty="0"/>
              <a:t> </a:t>
            </a:r>
            <a:r>
              <a:rPr lang="cs-CZ" dirty="0" err="1"/>
              <a:t>biochemichal</a:t>
            </a:r>
            <a:r>
              <a:rPr lang="cs-CZ" dirty="0"/>
              <a:t> </a:t>
            </a:r>
            <a:r>
              <a:rPr lang="cs-CZ" dirty="0" err="1"/>
              <a:t>mechanisms</a:t>
            </a:r>
            <a:r>
              <a:rPr lang="cs-CZ" dirty="0"/>
              <a:t>. ]</a:t>
            </a:r>
          </a:p>
          <a:p>
            <a:endParaRPr lang="cs-CZ" dirty="0"/>
          </a:p>
          <a:p>
            <a:pPr marL="0" marR="0" lvl="0" indent="0" algn="l" defTabSz="914240" rtl="0" eaLnBrk="1" fontAlgn="auto" latinLnBrk="0" hangingPunct="1">
              <a:lnSpc>
                <a:spcPct val="100000"/>
              </a:lnSpc>
              <a:spcBef>
                <a:spcPts val="0"/>
              </a:spcBef>
              <a:spcAft>
                <a:spcPts val="0"/>
              </a:spcAft>
              <a:buClrTx/>
              <a:buSzTx/>
              <a:buFontTx/>
              <a:buNone/>
              <a:tabLst/>
              <a:defRPr/>
            </a:pPr>
            <a:r>
              <a:rPr lang="en-GB" dirty="0">
                <a:effectLst/>
                <a:latin typeface="Helvetica Neue" panose="02000503000000020004" pitchFamily="2" charset="0"/>
              </a:rPr>
              <a:t>This new knowledge will allow for innovative research into how, for example, energy disruptions are critical factors in neurodegenerative disease progression and as novel targets for therapeutic interventions.</a:t>
            </a:r>
          </a:p>
          <a:p>
            <a:endParaRPr lang="cs-CZ" dirty="0"/>
          </a:p>
          <a:p>
            <a:endParaRPr lang="cs-CZ" dirty="0"/>
          </a:p>
          <a:p>
            <a:endParaRPr lang="cs-CZ" dirty="0"/>
          </a:p>
        </p:txBody>
      </p:sp>
      <p:sp>
        <p:nvSpPr>
          <p:cNvPr id="4" name="Slide Number Placeholder 3"/>
          <p:cNvSpPr>
            <a:spLocks noGrp="1"/>
          </p:cNvSpPr>
          <p:nvPr>
            <p:ph type="sldNum" sz="quarter" idx="5"/>
          </p:nvPr>
        </p:nvSpPr>
        <p:spPr/>
        <p:txBody>
          <a:bodyPr/>
          <a:lstStyle/>
          <a:p>
            <a:fld id="{D4C54DD8-591B-4832-8452-57F7305E56AA}" type="slidenum">
              <a:rPr lang="cs-CZ" smtClean="0"/>
              <a:t>3</a:t>
            </a:fld>
            <a:endParaRPr lang="cs-CZ"/>
          </a:p>
        </p:txBody>
      </p:sp>
    </p:spTree>
    <p:extLst>
      <p:ext uri="{BB962C8B-B14F-4D97-AF65-F5344CB8AC3E}">
        <p14:creationId xmlns:p14="http://schemas.microsoft.com/office/powerpoint/2010/main" val="332249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 In </a:t>
            </a:r>
            <a:r>
              <a:rPr lang="cs-CZ" dirty="0" err="1"/>
              <a:t>summary</a:t>
            </a:r>
            <a:r>
              <a:rPr lang="cs-CZ" dirty="0"/>
              <a:t>, CLARA </a:t>
            </a:r>
            <a:r>
              <a:rPr lang="cs-CZ" dirty="0" err="1"/>
              <a:t>aims</a:t>
            </a:r>
            <a:r>
              <a:rPr lang="cs-CZ" dirty="0"/>
              <a:t> to build </a:t>
            </a:r>
            <a:r>
              <a:rPr lang="cs-CZ" dirty="0" err="1"/>
              <a:t>an</a:t>
            </a:r>
            <a:r>
              <a:rPr lang="cs-CZ" dirty="0"/>
              <a:t> </a:t>
            </a:r>
            <a:r>
              <a:rPr lang="cs-CZ" dirty="0" err="1"/>
              <a:t>interdisciplinary</a:t>
            </a:r>
            <a:r>
              <a:rPr lang="cs-CZ" dirty="0"/>
              <a:t> center </a:t>
            </a:r>
            <a:r>
              <a:rPr lang="cs-CZ" dirty="0" err="1"/>
              <a:t>of</a:t>
            </a:r>
            <a:r>
              <a:rPr lang="cs-CZ" dirty="0"/>
              <a:t> excellence. </a:t>
            </a:r>
          </a:p>
          <a:p>
            <a:endParaRPr lang="cs-CZ" dirty="0"/>
          </a:p>
          <a:p>
            <a:r>
              <a:rPr lang="cs-CZ" dirty="0"/>
              <a:t>- </a:t>
            </a:r>
            <a:r>
              <a:rPr lang="cs-CZ" dirty="0" err="1"/>
              <a:t>That</a:t>
            </a:r>
            <a:r>
              <a:rPr lang="cs-CZ" dirty="0"/>
              <a:t> </a:t>
            </a:r>
            <a:r>
              <a:rPr lang="cs-CZ" dirty="0" err="1"/>
              <a:t>will</a:t>
            </a:r>
            <a:r>
              <a:rPr lang="cs-CZ" dirty="0"/>
              <a:t> </a:t>
            </a:r>
            <a:r>
              <a:rPr lang="cs-CZ" dirty="0" err="1"/>
              <a:t>develop</a:t>
            </a:r>
            <a:r>
              <a:rPr lang="cs-CZ" dirty="0"/>
              <a:t> </a:t>
            </a:r>
            <a:r>
              <a:rPr lang="cs-CZ" dirty="0" err="1"/>
              <a:t>the</a:t>
            </a:r>
            <a:r>
              <a:rPr lang="cs-CZ" dirty="0"/>
              <a:t> </a:t>
            </a:r>
            <a:r>
              <a:rPr lang="cs-CZ" dirty="0" err="1"/>
              <a:t>next</a:t>
            </a:r>
            <a:r>
              <a:rPr lang="cs-CZ" dirty="0"/>
              <a:t> </a:t>
            </a:r>
            <a:r>
              <a:rPr lang="cs-CZ" dirty="0" err="1"/>
              <a:t>generation</a:t>
            </a:r>
            <a:r>
              <a:rPr lang="cs-CZ" dirty="0"/>
              <a:t> </a:t>
            </a:r>
            <a:r>
              <a:rPr lang="cs-CZ" dirty="0" err="1"/>
              <a:t>of</a:t>
            </a:r>
            <a:r>
              <a:rPr lang="cs-CZ" dirty="0"/>
              <a:t> AI L and </a:t>
            </a:r>
            <a:r>
              <a:rPr lang="cs-CZ" dirty="0" err="1"/>
              <a:t>supercomputing</a:t>
            </a:r>
            <a:r>
              <a:rPr lang="cs-CZ" dirty="0"/>
              <a:t> </a:t>
            </a:r>
            <a:r>
              <a:rPr lang="cs-CZ" dirty="0" err="1"/>
              <a:t>tools</a:t>
            </a:r>
            <a:r>
              <a:rPr lang="cs-CZ" dirty="0"/>
              <a:t> </a:t>
            </a:r>
          </a:p>
          <a:p>
            <a:endParaRPr lang="cs-CZ" dirty="0"/>
          </a:p>
          <a:p>
            <a:r>
              <a:rPr lang="cs-CZ" dirty="0"/>
              <a:t>- To </a:t>
            </a:r>
            <a:r>
              <a:rPr lang="cs-CZ" dirty="0" err="1"/>
              <a:t>power</a:t>
            </a:r>
            <a:r>
              <a:rPr lang="cs-CZ" dirty="0"/>
              <a:t> </a:t>
            </a:r>
            <a:r>
              <a:rPr lang="cs-CZ" dirty="0" err="1"/>
              <a:t>interdisciplinary</a:t>
            </a:r>
            <a:r>
              <a:rPr lang="cs-CZ" dirty="0"/>
              <a:t> </a:t>
            </a:r>
            <a:r>
              <a:rPr lang="cs-CZ" dirty="0" err="1"/>
              <a:t>research</a:t>
            </a:r>
            <a:r>
              <a:rPr lang="cs-CZ" dirty="0"/>
              <a:t> </a:t>
            </a:r>
            <a:r>
              <a:rPr lang="cs-CZ" dirty="0" err="1"/>
              <a:t>programs</a:t>
            </a:r>
            <a:r>
              <a:rPr lang="cs-CZ" dirty="0"/>
              <a:t> </a:t>
            </a:r>
            <a:r>
              <a:rPr lang="cs-CZ" dirty="0" err="1"/>
              <a:t>aimed</a:t>
            </a:r>
            <a:r>
              <a:rPr lang="cs-CZ" dirty="0"/>
              <a:t> </a:t>
            </a:r>
            <a:r>
              <a:rPr lang="cs-CZ" dirty="0" err="1"/>
              <a:t>at</a:t>
            </a:r>
            <a:r>
              <a:rPr lang="cs-CZ" dirty="0"/>
              <a:t> </a:t>
            </a:r>
            <a:r>
              <a:rPr lang="cs-CZ" dirty="0" err="1"/>
              <a:t>understanding</a:t>
            </a:r>
            <a:r>
              <a:rPr lang="cs-CZ" dirty="0"/>
              <a:t> </a:t>
            </a:r>
            <a:r>
              <a:rPr lang="cs-CZ" dirty="0" err="1"/>
              <a:t>the</a:t>
            </a:r>
            <a:r>
              <a:rPr lang="cs-CZ" dirty="0"/>
              <a:t> </a:t>
            </a:r>
            <a:r>
              <a:rPr lang="cs-CZ" dirty="0" err="1"/>
              <a:t>causes</a:t>
            </a:r>
            <a:r>
              <a:rPr lang="cs-CZ" dirty="0"/>
              <a:t> </a:t>
            </a:r>
            <a:r>
              <a:rPr lang="cs-CZ" dirty="0" err="1"/>
              <a:t>of</a:t>
            </a:r>
            <a:r>
              <a:rPr lang="cs-CZ" dirty="0"/>
              <a:t> </a:t>
            </a:r>
            <a:r>
              <a:rPr lang="cs-CZ" dirty="0" err="1"/>
              <a:t>neurdegenerative</a:t>
            </a:r>
            <a:r>
              <a:rPr lang="cs-CZ" dirty="0"/>
              <a:t> </a:t>
            </a:r>
            <a:r>
              <a:rPr lang="cs-CZ" dirty="0" err="1"/>
              <a:t>diseases</a:t>
            </a:r>
            <a:r>
              <a:rPr lang="cs-CZ" dirty="0"/>
              <a:t>. </a:t>
            </a:r>
          </a:p>
        </p:txBody>
      </p:sp>
      <p:sp>
        <p:nvSpPr>
          <p:cNvPr id="4" name="Slide Number Placeholder 3"/>
          <p:cNvSpPr>
            <a:spLocks noGrp="1"/>
          </p:cNvSpPr>
          <p:nvPr>
            <p:ph type="sldNum" sz="quarter" idx="5"/>
          </p:nvPr>
        </p:nvSpPr>
        <p:spPr/>
        <p:txBody>
          <a:bodyPr/>
          <a:lstStyle/>
          <a:p>
            <a:fld id="{D4C54DD8-591B-4832-8452-57F7305E56AA}" type="slidenum">
              <a:rPr lang="cs-CZ" smtClean="0"/>
              <a:t>4</a:t>
            </a:fld>
            <a:endParaRPr lang="cs-CZ"/>
          </a:p>
        </p:txBody>
      </p:sp>
    </p:spTree>
    <p:extLst>
      <p:ext uri="{BB962C8B-B14F-4D97-AF65-F5344CB8AC3E}">
        <p14:creationId xmlns:p14="http://schemas.microsoft.com/office/powerpoint/2010/main" val="147188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4ACFE0-3E43-42E2-B78E-67B52217170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0C915AD-6D4B-4C0E-9AEE-88892B04A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791FEDD-167E-4C0C-BA90-372B0B5BDCE1}"/>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5" name="Zástupný symbol pro zápatí 4">
            <a:extLst>
              <a:ext uri="{FF2B5EF4-FFF2-40B4-BE49-F238E27FC236}">
                <a16:creationId xmlns:a16="http://schemas.microsoft.com/office/drawing/2014/main" id="{69B6A761-01A3-44D9-A35D-CFF0A0FA1F2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9B219E3-C4E8-4C9A-9921-F32526AF18E7}"/>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133809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8A6840-91F5-42EA-820D-8B1D907D577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F7C8540-F38D-4F6A-9D8F-30D5AB50C289}"/>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112596E-8A7D-4C5C-98BE-F613625B2629}"/>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5" name="Zástupný symbol pro zápatí 4">
            <a:extLst>
              <a:ext uri="{FF2B5EF4-FFF2-40B4-BE49-F238E27FC236}">
                <a16:creationId xmlns:a16="http://schemas.microsoft.com/office/drawing/2014/main" id="{BA49F9D9-76BD-46F0-B041-29429E80061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833DCCE-0853-4CAA-813E-85221A1AB12D}"/>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23162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D884F9C-F8AB-4DF2-ADF8-5555AEEEA57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A74BFF0-4CBA-4027-82CB-F8D2382AA860}"/>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EFAF209-89B6-4FE2-85EF-77F7FD8FF2F4}"/>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5" name="Zástupný symbol pro zápatí 4">
            <a:extLst>
              <a:ext uri="{FF2B5EF4-FFF2-40B4-BE49-F238E27FC236}">
                <a16:creationId xmlns:a16="http://schemas.microsoft.com/office/drawing/2014/main" id="{08C040B0-C356-4AED-8F00-ADE006DD3B8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912B068-FDF6-495B-B445-7A222E3BC175}"/>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128665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BB6AE9-AE1E-4D44-B315-405C8EB87B26}"/>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418D6578-3660-4A98-AE71-DBF37BB6FD36}"/>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A8F7D27-A550-41AA-8A94-18CF8AA8B865}"/>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5" name="Zástupný symbol pro zápatí 4">
            <a:extLst>
              <a:ext uri="{FF2B5EF4-FFF2-40B4-BE49-F238E27FC236}">
                <a16:creationId xmlns:a16="http://schemas.microsoft.com/office/drawing/2014/main" id="{F5E4DCCC-3665-4000-9A27-EECE78F2AC9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A631920-E8C6-43AE-AE93-302579A85FBA}"/>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20172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8421BF-4DE4-4255-B166-2D7C568DC53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0529AA75-53A5-4109-A37C-11F225FC2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47AA0D95-53A7-4108-95FF-D035754D3A6B}"/>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5" name="Zástupný symbol pro zápatí 4">
            <a:extLst>
              <a:ext uri="{FF2B5EF4-FFF2-40B4-BE49-F238E27FC236}">
                <a16:creationId xmlns:a16="http://schemas.microsoft.com/office/drawing/2014/main" id="{214DED55-BA3B-49CF-9D2E-38183465774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644287A-76B2-47E8-93B9-717EDF9ED7C0}"/>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256468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8F399A-5E3A-48D5-B7E3-678D51561A9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10CC3392-EDFC-4A98-910F-FED88822721A}"/>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0300314C-E904-4156-A6E8-C90F292C8E40}"/>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8AC9D22-9FD1-49C9-9B3D-1C600084DE73}"/>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6" name="Zástupný symbol pro zápatí 5">
            <a:extLst>
              <a:ext uri="{FF2B5EF4-FFF2-40B4-BE49-F238E27FC236}">
                <a16:creationId xmlns:a16="http://schemas.microsoft.com/office/drawing/2014/main" id="{B4EB7059-73E8-43C9-ADA9-1C9AE5A31C8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661BE50-A77F-4087-B31A-62EC2BC81464}"/>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261471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219E3F-CF18-49A2-88A2-576D40B665E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019499B3-5FA7-41F1-B092-23B9E41A2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88C8619A-795E-4903-AF9C-903183CC22E3}"/>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136A2025-6797-478A-88BD-5FCD4F3C9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781D0C4-E9FC-438F-BD16-1153A31374E0}"/>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B2474517-E03E-4BEB-88B4-7DF34FE977F2}"/>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8" name="Zástupný symbol pro zápatí 7">
            <a:extLst>
              <a:ext uri="{FF2B5EF4-FFF2-40B4-BE49-F238E27FC236}">
                <a16:creationId xmlns:a16="http://schemas.microsoft.com/office/drawing/2014/main" id="{D06C9FEC-D191-41ED-AC05-CAF28348901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A60CE47-B2D0-4E49-8A7D-6904B275C056}"/>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1005528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D8D2A-4C01-430C-B33B-0270F3327EB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BAF34D0-AFFB-42E8-8D6B-53EC9E7F180B}"/>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4" name="Zástupný symbol pro zápatí 3">
            <a:extLst>
              <a:ext uri="{FF2B5EF4-FFF2-40B4-BE49-F238E27FC236}">
                <a16:creationId xmlns:a16="http://schemas.microsoft.com/office/drawing/2014/main" id="{2655AA1F-4BFD-45AF-9DCA-1508B4DBED0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637ACC6-9383-4EA7-ADA1-D3B9A75D20BB}"/>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78735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005F4E6-A6AA-4C19-BC29-30178A744C0E}"/>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3" name="Zástupný symbol pro zápatí 2">
            <a:extLst>
              <a:ext uri="{FF2B5EF4-FFF2-40B4-BE49-F238E27FC236}">
                <a16:creationId xmlns:a16="http://schemas.microsoft.com/office/drawing/2014/main" id="{7B4B9755-24D4-46BF-8658-4896376A998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12DD116-8840-40BA-AAFC-FE3BD692AF14}"/>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326766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5120B8-A644-44D8-AB98-6CFBCA83B79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DE5AD799-8E0F-4710-8986-B88A833DE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8A737662-555E-4C3D-A377-F9F62C636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0A3B984-5441-47C5-89E7-C81DB5020B4F}"/>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6" name="Zástupný symbol pro zápatí 5">
            <a:extLst>
              <a:ext uri="{FF2B5EF4-FFF2-40B4-BE49-F238E27FC236}">
                <a16:creationId xmlns:a16="http://schemas.microsoft.com/office/drawing/2014/main" id="{06D206C3-BA39-479D-82E8-69393EFF38E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3725361-3B03-4E01-B730-C93858697747}"/>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127547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6AC4F8-6B2E-428C-A5AF-5C415F609F5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85E8AF1-E82E-44FE-8026-58F6766AB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D7E306B7-2DAC-451F-BAF0-15239BFF9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FA5D373-38BA-45AA-A42D-29DB74979B80}"/>
              </a:ext>
            </a:extLst>
          </p:cNvPr>
          <p:cNvSpPr>
            <a:spLocks noGrp="1"/>
          </p:cNvSpPr>
          <p:nvPr>
            <p:ph type="dt" sz="half" idx="10"/>
          </p:nvPr>
        </p:nvSpPr>
        <p:spPr/>
        <p:txBody>
          <a:bodyPr/>
          <a:lstStyle/>
          <a:p>
            <a:fld id="{836DD36B-96DB-49E8-BE7A-61D062553783}" type="datetimeFigureOut">
              <a:rPr lang="cs-CZ" smtClean="0"/>
              <a:t>19.11.2024</a:t>
            </a:fld>
            <a:endParaRPr lang="cs-CZ"/>
          </a:p>
        </p:txBody>
      </p:sp>
      <p:sp>
        <p:nvSpPr>
          <p:cNvPr id="6" name="Zástupný symbol pro zápatí 5">
            <a:extLst>
              <a:ext uri="{FF2B5EF4-FFF2-40B4-BE49-F238E27FC236}">
                <a16:creationId xmlns:a16="http://schemas.microsoft.com/office/drawing/2014/main" id="{AADA51B8-0B0F-4404-A717-1CA8E833ED8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4BE041F-F25E-462B-AE0B-1D4D5E0131C0}"/>
              </a:ext>
            </a:extLst>
          </p:cNvPr>
          <p:cNvSpPr>
            <a:spLocks noGrp="1"/>
          </p:cNvSpPr>
          <p:nvPr>
            <p:ph type="sldNum" sz="quarter" idx="12"/>
          </p:nvPr>
        </p:nvSpPr>
        <p:spPr/>
        <p:txBody>
          <a:bodyPr/>
          <a:lstStyle/>
          <a:p>
            <a:fld id="{3E497695-897A-4DDD-8B02-C5CF58599653}" type="slidenum">
              <a:rPr lang="cs-CZ" smtClean="0"/>
              <a:t>‹#›</a:t>
            </a:fld>
            <a:endParaRPr lang="cs-CZ"/>
          </a:p>
        </p:txBody>
      </p:sp>
    </p:spTree>
    <p:extLst>
      <p:ext uri="{BB962C8B-B14F-4D97-AF65-F5344CB8AC3E}">
        <p14:creationId xmlns:p14="http://schemas.microsoft.com/office/powerpoint/2010/main" val="87456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A256069-94E7-4755-881A-6ADAB78840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C8333D8-0867-45FE-B832-48CF5B123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ED8B1DD-1C54-44E8-ABBF-CADF254A21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DD36B-96DB-49E8-BE7A-61D062553783}" type="datetimeFigureOut">
              <a:rPr lang="cs-CZ" smtClean="0"/>
              <a:t>19.11.2024</a:t>
            </a:fld>
            <a:endParaRPr lang="cs-CZ"/>
          </a:p>
        </p:txBody>
      </p:sp>
      <p:sp>
        <p:nvSpPr>
          <p:cNvPr id="5" name="Zástupný symbol pro zápatí 4">
            <a:extLst>
              <a:ext uri="{FF2B5EF4-FFF2-40B4-BE49-F238E27FC236}">
                <a16:creationId xmlns:a16="http://schemas.microsoft.com/office/drawing/2014/main" id="{7827E5FB-3E68-4B97-BB3D-E82EF766C6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660C2E3-FB5A-4203-AD19-A9E33C283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97695-897A-4DDD-8B02-C5CF58599653}" type="slidenum">
              <a:rPr lang="cs-CZ" smtClean="0"/>
              <a:t>‹#›</a:t>
            </a:fld>
            <a:endParaRPr lang="cs-CZ"/>
          </a:p>
        </p:txBody>
      </p:sp>
    </p:spTree>
    <p:extLst>
      <p:ext uri="{BB962C8B-B14F-4D97-AF65-F5344CB8AC3E}">
        <p14:creationId xmlns:p14="http://schemas.microsoft.com/office/powerpoint/2010/main" val="41815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5.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3.pn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20.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3820" y="-106326"/>
            <a:ext cx="12199619" cy="6964326"/>
          </a:xfrm>
          <a:custGeom>
            <a:avLst/>
            <a:gdLst/>
            <a:ahLst/>
            <a:cxnLst/>
            <a:rect l="l" t="t" r="r" b="b"/>
            <a:pathLst>
              <a:path w="30618824" h="22964118">
                <a:moveTo>
                  <a:pt x="0" y="0"/>
                </a:moveTo>
                <a:lnTo>
                  <a:pt x="30618824" y="0"/>
                </a:lnTo>
                <a:lnTo>
                  <a:pt x="30618824" y="22964117"/>
                </a:lnTo>
                <a:lnTo>
                  <a:pt x="0" y="22964117"/>
                </a:lnTo>
                <a:lnTo>
                  <a:pt x="0" y="0"/>
                </a:lnTo>
                <a:close/>
              </a:path>
            </a:pathLst>
          </a:custGeom>
          <a:blipFill>
            <a:blip r:embed="rId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4780830" y="348317"/>
            <a:ext cx="1997917" cy="1156957"/>
          </a:xfrm>
          <a:custGeom>
            <a:avLst/>
            <a:gdLst/>
            <a:ahLst/>
            <a:cxnLst/>
            <a:rect l="l" t="t" r="r" b="b"/>
            <a:pathLst>
              <a:path w="2996875" h="1735435">
                <a:moveTo>
                  <a:pt x="0" y="0"/>
                </a:moveTo>
                <a:lnTo>
                  <a:pt x="2996874" y="0"/>
                </a:lnTo>
                <a:lnTo>
                  <a:pt x="2996874" y="1735435"/>
                </a:lnTo>
                <a:lnTo>
                  <a:pt x="0" y="1735435"/>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2969444" y="688313"/>
            <a:ext cx="1503436" cy="498013"/>
          </a:xfrm>
          <a:custGeom>
            <a:avLst/>
            <a:gdLst/>
            <a:ahLst/>
            <a:cxnLst/>
            <a:rect l="l" t="t" r="r" b="b"/>
            <a:pathLst>
              <a:path w="2255154" h="747020">
                <a:moveTo>
                  <a:pt x="0" y="0"/>
                </a:moveTo>
                <a:lnTo>
                  <a:pt x="2255154" y="0"/>
                </a:lnTo>
                <a:lnTo>
                  <a:pt x="2255154" y="747020"/>
                </a:lnTo>
                <a:lnTo>
                  <a:pt x="0" y="747020"/>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683947" y="5810197"/>
            <a:ext cx="2513720" cy="553019"/>
          </a:xfrm>
          <a:custGeom>
            <a:avLst/>
            <a:gdLst/>
            <a:ahLst/>
            <a:cxnLst/>
            <a:rect l="l" t="t" r="r" b="b"/>
            <a:pathLst>
              <a:path w="3770580" h="829528">
                <a:moveTo>
                  <a:pt x="0" y="0"/>
                </a:moveTo>
                <a:lnTo>
                  <a:pt x="3770580" y="0"/>
                </a:lnTo>
                <a:lnTo>
                  <a:pt x="3770580" y="829528"/>
                </a:lnTo>
                <a:lnTo>
                  <a:pt x="0" y="829528"/>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8564648" y="688313"/>
            <a:ext cx="1763687" cy="537925"/>
          </a:xfrm>
          <a:custGeom>
            <a:avLst/>
            <a:gdLst/>
            <a:ahLst/>
            <a:cxnLst/>
            <a:rect l="l" t="t" r="r" b="b"/>
            <a:pathLst>
              <a:path w="2645531" h="806887">
                <a:moveTo>
                  <a:pt x="0" y="0"/>
                </a:moveTo>
                <a:lnTo>
                  <a:pt x="2645531" y="0"/>
                </a:lnTo>
                <a:lnTo>
                  <a:pt x="2645531" y="806887"/>
                </a:lnTo>
                <a:lnTo>
                  <a:pt x="0" y="806887"/>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a:off x="542835" y="579289"/>
            <a:ext cx="1893712" cy="716060"/>
          </a:xfrm>
          <a:custGeom>
            <a:avLst/>
            <a:gdLst/>
            <a:ahLst/>
            <a:cxnLst/>
            <a:rect l="l" t="t" r="r" b="b"/>
            <a:pathLst>
              <a:path w="2840568" h="1074090">
                <a:moveTo>
                  <a:pt x="0" y="0"/>
                </a:moveTo>
                <a:lnTo>
                  <a:pt x="2840569" y="0"/>
                </a:lnTo>
                <a:lnTo>
                  <a:pt x="2840569" y="1074090"/>
                </a:lnTo>
                <a:lnTo>
                  <a:pt x="0" y="1074090"/>
                </a:lnTo>
                <a:lnTo>
                  <a:pt x="0" y="0"/>
                </a:lnTo>
                <a:close/>
              </a:path>
            </a:pathLst>
          </a:custGeom>
          <a:blipFill>
            <a:blip r:embed="rId7"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7261935" y="685800"/>
            <a:ext cx="673191" cy="561809"/>
          </a:xfrm>
          <a:custGeom>
            <a:avLst/>
            <a:gdLst/>
            <a:ahLst/>
            <a:cxnLst/>
            <a:rect l="l" t="t" r="r" b="b"/>
            <a:pathLst>
              <a:path w="1009787" h="842713">
                <a:moveTo>
                  <a:pt x="0" y="0"/>
                </a:moveTo>
                <a:lnTo>
                  <a:pt x="1009787" y="0"/>
                </a:lnTo>
                <a:lnTo>
                  <a:pt x="1009787" y="842713"/>
                </a:lnTo>
                <a:lnTo>
                  <a:pt x="0" y="842713"/>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0957856" y="701777"/>
            <a:ext cx="548344" cy="548344"/>
          </a:xfrm>
          <a:custGeom>
            <a:avLst/>
            <a:gdLst/>
            <a:ahLst/>
            <a:cxnLst/>
            <a:rect l="l" t="t" r="r" b="b"/>
            <a:pathLst>
              <a:path w="822516" h="822516">
                <a:moveTo>
                  <a:pt x="0" y="0"/>
                </a:moveTo>
                <a:lnTo>
                  <a:pt x="822516" y="0"/>
                </a:lnTo>
                <a:lnTo>
                  <a:pt x="822516" y="822516"/>
                </a:lnTo>
                <a:lnTo>
                  <a:pt x="0" y="8225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9522092" y="5722286"/>
            <a:ext cx="1353125" cy="449914"/>
          </a:xfrm>
          <a:custGeom>
            <a:avLst/>
            <a:gdLst/>
            <a:ahLst/>
            <a:cxnLst/>
            <a:rect l="l" t="t" r="r" b="b"/>
            <a:pathLst>
              <a:path w="2029688" h="674871">
                <a:moveTo>
                  <a:pt x="0" y="0"/>
                </a:moveTo>
                <a:lnTo>
                  <a:pt x="2029688" y="0"/>
                </a:lnTo>
                <a:lnTo>
                  <a:pt x="2029688" y="674871"/>
                </a:lnTo>
                <a:lnTo>
                  <a:pt x="0" y="674871"/>
                </a:lnTo>
                <a:lnTo>
                  <a:pt x="0" y="0"/>
                </a:lnTo>
                <a:close/>
              </a:path>
            </a:pathLst>
          </a:custGeom>
          <a:blipFill>
            <a:blip r:embed="rId12"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685801" y="1507584"/>
            <a:ext cx="8447313" cy="1846659"/>
          </a:xfrm>
          <a:prstGeom prst="rect">
            <a:avLst/>
          </a:prstGeom>
        </p:spPr>
        <p:txBody>
          <a:bodyPr wrap="square" lIns="0" tIns="0" rIns="0" bIns="0" rtlCol="0" anchor="t">
            <a:spAutoFit/>
          </a:bodyPr>
          <a:lstStyle/>
          <a:p>
            <a:r>
              <a:rPr lang="en-US" sz="4000" b="1"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Bold"/>
              </a:rPr>
              <a:t>CLARA - Center for Artificial Intelligence and Quantum Computing in System Brain Research</a:t>
            </a:r>
          </a:p>
        </p:txBody>
      </p:sp>
      <p:sp>
        <p:nvSpPr>
          <p:cNvPr id="12" name="TextBox 12"/>
          <p:cNvSpPr txBox="1"/>
          <p:nvPr/>
        </p:nvSpPr>
        <p:spPr>
          <a:xfrm>
            <a:off x="685800" y="3961228"/>
            <a:ext cx="8447314" cy="1538883"/>
          </a:xfrm>
          <a:prstGeom prst="rect">
            <a:avLst/>
          </a:prstGeom>
        </p:spPr>
        <p:txBody>
          <a:bodyPr wrap="square" lIns="0" tIns="0" rIns="0" bIns="0" rtlCol="0" anchor="t">
            <a:spAutoFit/>
          </a:bodyPr>
          <a:lstStyle/>
          <a:p>
            <a:pPr>
              <a:lnSpc>
                <a:spcPts val="2352"/>
              </a:lnSpc>
              <a:spcBef>
                <a:spcPct val="0"/>
              </a:spcBef>
            </a:pPr>
            <a:r>
              <a:rPr lang="cs-CZ" sz="32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rPr>
              <a:t>Vít Dočkal, CLARA Interim </a:t>
            </a:r>
            <a:r>
              <a:rPr lang="cs-CZ" sz="3200" dirty="0" err="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rPr>
              <a:t>Director</a:t>
            </a:r>
            <a:endParaRPr lang="en-US" sz="32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endParaRPr>
          </a:p>
          <a:p>
            <a:pPr>
              <a:lnSpc>
                <a:spcPts val="2352"/>
              </a:lnSpc>
              <a:spcBef>
                <a:spcPct val="0"/>
              </a:spcBef>
            </a:pPr>
            <a:endParaRPr lang="en-US" sz="8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endParaRPr>
          </a:p>
          <a:p>
            <a:pPr>
              <a:lnSpc>
                <a:spcPts val="2352"/>
              </a:lnSpc>
              <a:spcBef>
                <a:spcPct val="0"/>
              </a:spcBef>
            </a:pPr>
            <a:r>
              <a:rPr lang="en-US" sz="3200" dirty="0" err="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rPr>
              <a:t>Česko-slovenský</a:t>
            </a:r>
            <a:r>
              <a:rPr lang="en-US" sz="32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rPr>
              <a:t> </a:t>
            </a:r>
            <a:r>
              <a:rPr lang="en-US" sz="3200" dirty="0" err="1">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rPr>
              <a:t>infodeň</a:t>
            </a:r>
            <a:r>
              <a:rPr lang="en-US" sz="32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rPr>
              <a:t>: TEAMING 2025</a:t>
            </a:r>
          </a:p>
          <a:p>
            <a:pPr>
              <a:lnSpc>
                <a:spcPts val="2352"/>
              </a:lnSpc>
              <a:spcBef>
                <a:spcPct val="0"/>
              </a:spcBef>
            </a:pPr>
            <a:endParaRPr lang="en-US" sz="24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endParaRPr>
          </a:p>
          <a:p>
            <a:pPr>
              <a:lnSpc>
                <a:spcPts val="2352"/>
              </a:lnSpc>
              <a:spcBef>
                <a:spcPct val="0"/>
              </a:spcBef>
            </a:pPr>
            <a:r>
              <a:rPr lang="en-US" sz="2400"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rPr>
              <a:t>November 20, 2024</a:t>
            </a:r>
          </a:p>
        </p:txBody>
      </p:sp>
      <p:sp>
        <p:nvSpPr>
          <p:cNvPr id="13" name="TextBox 13"/>
          <p:cNvSpPr txBox="1"/>
          <p:nvPr/>
        </p:nvSpPr>
        <p:spPr>
          <a:xfrm>
            <a:off x="9557563" y="5461804"/>
            <a:ext cx="1317655" cy="164084"/>
          </a:xfrm>
          <a:prstGeom prst="rect">
            <a:avLst/>
          </a:prstGeom>
        </p:spPr>
        <p:txBody>
          <a:bodyPr lIns="0" tIns="0" rIns="0" bIns="0" rtlCol="0" anchor="t">
            <a:spAutoFit/>
          </a:bodyPr>
          <a:lstStyle/>
          <a:p>
            <a:pPr>
              <a:lnSpc>
                <a:spcPts val="1411"/>
              </a:lnSpc>
              <a:spcBef>
                <a:spcPct val="0"/>
              </a:spcBef>
            </a:pPr>
            <a:r>
              <a:rPr lang="en-US" sz="1008" dirty="0">
                <a:solidFill>
                  <a:srgbClr val="FFFFFF"/>
                </a:solidFill>
                <a:latin typeface="Microsoft Sans Serif" panose="020B0604020202020204" pitchFamily="34" charset="0"/>
                <a:ea typeface="Microsoft Sans Serif" panose="020B0604020202020204" pitchFamily="34" charset="0"/>
                <a:cs typeface="Microsoft Sans Serif" panose="020B0604020202020204" pitchFamily="34" charset="0"/>
                <a:sym typeface="Canva Sans"/>
              </a:rPr>
              <a:t>In collaboration with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7;p24">
            <a:extLst>
              <a:ext uri="{FF2B5EF4-FFF2-40B4-BE49-F238E27FC236}">
                <a16:creationId xmlns:a16="http://schemas.microsoft.com/office/drawing/2014/main" id="{5500BF9E-F457-C182-EA4D-713835FA9726}"/>
              </a:ext>
            </a:extLst>
          </p:cNvPr>
          <p:cNvSpPr txBox="1">
            <a:spLocks noGrp="1"/>
          </p:cNvSpPr>
          <p:nvPr>
            <p:ph idx="1"/>
          </p:nvPr>
        </p:nvSpPr>
        <p:spPr>
          <a:xfrm>
            <a:off x="361060" y="1280160"/>
            <a:ext cx="11422375" cy="4062620"/>
          </a:xfrm>
          <a:prstGeom prst="rect">
            <a:avLst/>
          </a:prstGeom>
          <a:noFill/>
          <a:ln>
            <a:noFill/>
          </a:ln>
        </p:spPr>
        <p:txBody>
          <a:bodyPr spcFirstLastPara="1" vert="horz" wrap="square" lIns="91425" tIns="91425" rIns="91425" bIns="91425" rtlCol="0" anchor="t" anchorCtr="0">
            <a:spAutoFit/>
          </a:bodyPr>
          <a:lstStyle/>
          <a:p>
            <a:pPr>
              <a:spcBef>
                <a:spcPts val="0"/>
              </a:spcBef>
            </a:pPr>
            <a:r>
              <a:rPr lang="en-GB" dirty="0"/>
              <a:t>Contribute to finding effective treatment to Alzheimer’s disease and other neurodegenerative diseases </a:t>
            </a:r>
          </a:p>
          <a:p>
            <a:pPr marL="0" indent="0">
              <a:spcBef>
                <a:spcPts val="0"/>
              </a:spcBef>
              <a:buNone/>
            </a:pPr>
            <a:endParaRPr lang="en-GB" dirty="0"/>
          </a:p>
          <a:p>
            <a:pPr>
              <a:spcBef>
                <a:spcPts val="0"/>
              </a:spcBef>
            </a:pPr>
            <a:r>
              <a:rPr lang="en-GB" dirty="0"/>
              <a:t>Alzheimer’s disease: </a:t>
            </a:r>
            <a:r>
              <a:rPr lang="en-GB" b="1" dirty="0"/>
              <a:t>$1.1 trillion</a:t>
            </a:r>
            <a:r>
              <a:rPr lang="en-GB" dirty="0"/>
              <a:t> in healthcare costs by 2050</a:t>
            </a:r>
            <a:endParaRPr dirty="0"/>
          </a:p>
          <a:p>
            <a:pPr>
              <a:spcBef>
                <a:spcPts val="0"/>
              </a:spcBef>
            </a:pPr>
            <a:endParaRPr lang="en-GB" dirty="0"/>
          </a:p>
          <a:p>
            <a:pPr>
              <a:spcBef>
                <a:spcPts val="0"/>
              </a:spcBef>
            </a:pPr>
            <a:r>
              <a:rPr lang="en-GB" dirty="0"/>
              <a:t>7th leading cause of death globally</a:t>
            </a:r>
            <a:endParaRPr lang="en-GB" baseline="30000" dirty="0"/>
          </a:p>
          <a:p>
            <a:pPr>
              <a:spcBef>
                <a:spcPts val="0"/>
              </a:spcBef>
            </a:pPr>
            <a:endParaRPr lang="en-GB" dirty="0"/>
          </a:p>
          <a:p>
            <a:pPr>
              <a:spcBef>
                <a:spcPts val="0"/>
              </a:spcBef>
            </a:pPr>
            <a:r>
              <a:rPr lang="en-GB" dirty="0"/>
              <a:t>No efficient drugs available to date</a:t>
            </a:r>
          </a:p>
          <a:p>
            <a:pPr marL="0" indent="0">
              <a:spcBef>
                <a:spcPts val="0"/>
              </a:spcBef>
              <a:buNone/>
            </a:pPr>
            <a:endParaRPr lang="en-GB" dirty="0"/>
          </a:p>
          <a:p>
            <a:pPr marL="0" indent="0">
              <a:spcBef>
                <a:spcPts val="0"/>
              </a:spcBef>
              <a:buNone/>
            </a:pPr>
            <a:endParaRPr lang="en-GB" dirty="0"/>
          </a:p>
        </p:txBody>
      </p:sp>
      <p:sp>
        <p:nvSpPr>
          <p:cNvPr id="5" name="TextovéPole 8">
            <a:extLst>
              <a:ext uri="{FF2B5EF4-FFF2-40B4-BE49-F238E27FC236}">
                <a16:creationId xmlns:a16="http://schemas.microsoft.com/office/drawing/2014/main" id="{6ACBD422-767F-3CCE-475D-DB4419D19FE4}"/>
              </a:ext>
            </a:extLst>
          </p:cNvPr>
          <p:cNvSpPr txBox="1"/>
          <p:nvPr/>
        </p:nvSpPr>
        <p:spPr>
          <a:xfrm>
            <a:off x="464112" y="5347008"/>
            <a:ext cx="4479111" cy="461665"/>
          </a:xfrm>
          <a:prstGeom prst="rect">
            <a:avLst/>
          </a:prstGeom>
          <a:noFill/>
        </p:spPr>
        <p:txBody>
          <a:bodyPr wrap="none" rtlCol="0">
            <a:spAutoFit/>
          </a:bodyPr>
          <a:lstStyle/>
          <a:p>
            <a:r>
              <a:rPr lang="en-US" sz="1200" dirty="0">
                <a:solidFill>
                  <a:schemeClr val="bg1">
                    <a:lumMod val="50000"/>
                  </a:schemeClr>
                </a:solidFill>
              </a:rPr>
              <a:t>1. WHO Report (2019), </a:t>
            </a:r>
            <a:r>
              <a:rPr lang="en-GB" sz="1200" dirty="0">
                <a:solidFill>
                  <a:schemeClr val="bg1">
                    <a:lumMod val="50000"/>
                  </a:schemeClr>
                </a:solidFill>
              </a:rPr>
              <a:t>The top 10 causes of death</a:t>
            </a:r>
          </a:p>
          <a:p>
            <a:r>
              <a:rPr lang="en-GB" sz="1200" dirty="0">
                <a:solidFill>
                  <a:schemeClr val="bg1">
                    <a:lumMod val="50000"/>
                  </a:schemeClr>
                </a:solidFill>
              </a:rPr>
              <a:t>Image credit: US National Institute on Aging; Mookyung et al. 2015</a:t>
            </a:r>
          </a:p>
        </p:txBody>
      </p:sp>
      <p:pic>
        <p:nvPicPr>
          <p:cNvPr id="6" name="Picture 3">
            <a:extLst>
              <a:ext uri="{FF2B5EF4-FFF2-40B4-BE49-F238E27FC236}">
                <a16:creationId xmlns:a16="http://schemas.microsoft.com/office/drawing/2014/main" id="{D8F23461-7C35-698B-D364-411BD2C7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819" y="3980802"/>
            <a:ext cx="6399594" cy="2869152"/>
          </a:xfrm>
          <a:prstGeom prst="rect">
            <a:avLst/>
          </a:prstGeom>
        </p:spPr>
      </p:pic>
      <p:pic>
        <p:nvPicPr>
          <p:cNvPr id="3" name="Google Shape;11;p12">
            <a:extLst>
              <a:ext uri="{FF2B5EF4-FFF2-40B4-BE49-F238E27FC236}">
                <a16:creationId xmlns:a16="http://schemas.microsoft.com/office/drawing/2014/main" id="{C58AD3E4-9FE1-A99E-6E97-A095893ECC2F}"/>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6666" y="-182675"/>
            <a:ext cx="12538733" cy="1153925"/>
          </a:xfrm>
          <a:prstGeom prst="rect">
            <a:avLst/>
          </a:prstGeom>
          <a:noFill/>
          <a:ln>
            <a:noFill/>
          </a:ln>
        </p:spPr>
      </p:pic>
      <p:sp>
        <p:nvSpPr>
          <p:cNvPr id="7" name="Nadpis 1">
            <a:extLst>
              <a:ext uri="{FF2B5EF4-FFF2-40B4-BE49-F238E27FC236}">
                <a16:creationId xmlns:a16="http://schemas.microsoft.com/office/drawing/2014/main" id="{49279C80-C25E-D24F-BEB5-67AF476C4334}"/>
              </a:ext>
            </a:extLst>
          </p:cNvPr>
          <p:cNvSpPr txBox="1">
            <a:spLocks/>
          </p:cNvSpPr>
          <p:nvPr/>
        </p:nvSpPr>
        <p:spPr>
          <a:xfrm>
            <a:off x="418531" y="0"/>
            <a:ext cx="5017535" cy="8949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CLARA </a:t>
            </a:r>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Motivation</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3298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9A163D2-6A40-4793-8673-6125255F9A69}"/>
              </a:ext>
            </a:extLst>
          </p:cNvPr>
          <p:cNvPicPr>
            <a:picLocks noChangeAspect="1"/>
          </p:cNvPicPr>
          <p:nvPr/>
        </p:nvPicPr>
        <p:blipFill>
          <a:blip r:embed="rId3"/>
          <a:stretch>
            <a:fillRect/>
          </a:stretch>
        </p:blipFill>
        <p:spPr>
          <a:xfrm>
            <a:off x="5102973" y="1859617"/>
            <a:ext cx="6548260" cy="4353897"/>
          </a:xfrm>
          <a:prstGeom prst="rect">
            <a:avLst/>
          </a:prstGeom>
        </p:spPr>
      </p:pic>
      <p:sp>
        <p:nvSpPr>
          <p:cNvPr id="4" name="Title 3">
            <a:extLst>
              <a:ext uri="{FF2B5EF4-FFF2-40B4-BE49-F238E27FC236}">
                <a16:creationId xmlns:a16="http://schemas.microsoft.com/office/drawing/2014/main" id="{9F0DBB16-A4F8-3848-8929-1BEC9D79D63A}"/>
              </a:ext>
            </a:extLst>
          </p:cNvPr>
          <p:cNvSpPr>
            <a:spLocks noGrp="1"/>
          </p:cNvSpPr>
          <p:nvPr>
            <p:ph type="title"/>
          </p:nvPr>
        </p:nvSpPr>
        <p:spPr>
          <a:xfrm>
            <a:off x="361061" y="-115353"/>
            <a:ext cx="10515600" cy="1325563"/>
          </a:xfrm>
        </p:spPr>
        <p:txBody>
          <a:bodyPr/>
          <a:lstStyle/>
          <a:p>
            <a:r>
              <a:rPr lang="en-US" dirty="0"/>
              <a:t>CLARA Vision</a:t>
            </a:r>
          </a:p>
        </p:txBody>
      </p:sp>
      <p:sp>
        <p:nvSpPr>
          <p:cNvPr id="5" name="Content Placeholder 4">
            <a:extLst>
              <a:ext uri="{FF2B5EF4-FFF2-40B4-BE49-F238E27FC236}">
                <a16:creationId xmlns:a16="http://schemas.microsoft.com/office/drawing/2014/main" id="{792DE181-41F2-1B46-9FCC-A4132CAB0735}"/>
              </a:ext>
            </a:extLst>
          </p:cNvPr>
          <p:cNvSpPr>
            <a:spLocks noGrp="1"/>
          </p:cNvSpPr>
          <p:nvPr>
            <p:ph idx="1"/>
          </p:nvPr>
        </p:nvSpPr>
        <p:spPr>
          <a:xfrm>
            <a:off x="230432" y="1697721"/>
            <a:ext cx="6261665" cy="5129518"/>
          </a:xfrm>
        </p:spPr>
        <p:txBody>
          <a:bodyPr>
            <a:normAutofit/>
          </a:bodyPr>
          <a:lstStyle/>
          <a:p>
            <a:pPr marL="0" indent="0">
              <a:buNone/>
            </a:pPr>
            <a:r>
              <a:rPr lang="en-US" b="1" dirty="0"/>
              <a:t>CLARA strives to address the grand challenge of </a:t>
            </a:r>
            <a:r>
              <a:rPr lang="en-US" b="1" dirty="0">
                <a:solidFill>
                  <a:srgbClr val="085ED5"/>
                </a:solidFill>
              </a:rPr>
              <a:t>vitality </a:t>
            </a:r>
            <a:r>
              <a:rPr lang="en-US" b="1" dirty="0"/>
              <a:t>and </a:t>
            </a:r>
            <a:r>
              <a:rPr lang="en-US" b="1" dirty="0">
                <a:solidFill>
                  <a:srgbClr val="085ED5"/>
                </a:solidFill>
              </a:rPr>
              <a:t>longevity</a:t>
            </a:r>
            <a:r>
              <a:rPr lang="en-US" b="1" dirty="0"/>
              <a:t> of neurons&gt;</a:t>
            </a:r>
          </a:p>
          <a:p>
            <a:pPr marL="0" indent="0">
              <a:buNone/>
            </a:pPr>
            <a:r>
              <a:rPr lang="en-US" i="1" dirty="0"/>
              <a:t>What are the necessary and sufficient conditions to maintain optimal function, </a:t>
            </a:r>
            <a:r>
              <a:rPr lang="en-US" i="1" dirty="0">
                <a:solidFill>
                  <a:srgbClr val="085ED5"/>
                </a:solidFill>
              </a:rPr>
              <a:t>vitality</a:t>
            </a:r>
            <a:r>
              <a:rPr lang="en-US" i="1" dirty="0"/>
              <a:t> and </a:t>
            </a:r>
            <a:r>
              <a:rPr lang="en-US" i="1" dirty="0">
                <a:solidFill>
                  <a:srgbClr val="085ED5"/>
                </a:solidFill>
              </a:rPr>
              <a:t>longevity</a:t>
            </a:r>
            <a:r>
              <a:rPr lang="en-US" i="1" dirty="0"/>
              <a:t> of a </a:t>
            </a:r>
            <a:r>
              <a:rPr lang="en-US" i="1" dirty="0">
                <a:solidFill>
                  <a:srgbClr val="085ED5"/>
                </a:solidFill>
              </a:rPr>
              <a:t>neuron</a:t>
            </a:r>
            <a:r>
              <a:rPr lang="en-US" i="1" dirty="0"/>
              <a:t> to exceed </a:t>
            </a:r>
            <a:r>
              <a:rPr lang="en-US" i="1" dirty="0">
                <a:solidFill>
                  <a:srgbClr val="085ED5"/>
                </a:solidFill>
              </a:rPr>
              <a:t>100 years</a:t>
            </a:r>
            <a:r>
              <a:rPr lang="en-US" i="1" dirty="0"/>
              <a:t>? </a:t>
            </a:r>
          </a:p>
          <a:p>
            <a:endParaRPr lang="en-US" b="1" i="1" dirty="0"/>
          </a:p>
          <a:p>
            <a:endParaRPr lang="en-US" b="1" dirty="0"/>
          </a:p>
          <a:p>
            <a:endParaRPr lang="en-US" sz="2000" b="1" dirty="0">
              <a:latin typeface="Inria Sans Light" pitchFamily="2" charset="77"/>
              <a:cs typeface="Calibri" panose="020F0502020204030204" pitchFamily="34" charset="0"/>
            </a:endParaRPr>
          </a:p>
          <a:p>
            <a:endParaRPr lang="en-US" sz="2000" dirty="0">
              <a:latin typeface="Inria Sans Light" pitchFamily="2" charset="77"/>
              <a:cs typeface="Calibri" panose="020F0502020204030204" pitchFamily="34" charset="0"/>
            </a:endParaRPr>
          </a:p>
        </p:txBody>
      </p:sp>
      <p:pic>
        <p:nvPicPr>
          <p:cNvPr id="3" name="Google Shape;11;p12">
            <a:extLst>
              <a:ext uri="{FF2B5EF4-FFF2-40B4-BE49-F238E27FC236}">
                <a16:creationId xmlns:a16="http://schemas.microsoft.com/office/drawing/2014/main" id="{5508F0EB-6DB6-3D2F-2BD8-A672477962F7}"/>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6666" y="-182675"/>
            <a:ext cx="12538733" cy="1153925"/>
          </a:xfrm>
          <a:prstGeom prst="rect">
            <a:avLst/>
          </a:prstGeom>
          <a:noFill/>
          <a:ln>
            <a:noFill/>
          </a:ln>
        </p:spPr>
      </p:pic>
      <p:sp>
        <p:nvSpPr>
          <p:cNvPr id="6" name="Nadpis 1">
            <a:extLst>
              <a:ext uri="{FF2B5EF4-FFF2-40B4-BE49-F238E27FC236}">
                <a16:creationId xmlns:a16="http://schemas.microsoft.com/office/drawing/2014/main" id="{66665D58-0CDA-2780-6FD6-4A5675593FF6}"/>
              </a:ext>
            </a:extLst>
          </p:cNvPr>
          <p:cNvSpPr txBox="1">
            <a:spLocks/>
          </p:cNvSpPr>
          <p:nvPr/>
        </p:nvSpPr>
        <p:spPr>
          <a:xfrm>
            <a:off x="418531" y="0"/>
            <a:ext cx="5017535" cy="8949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CLARA Vision</a:t>
            </a:r>
          </a:p>
        </p:txBody>
      </p:sp>
    </p:spTree>
    <p:extLst>
      <p:ext uri="{BB962C8B-B14F-4D97-AF65-F5344CB8AC3E}">
        <p14:creationId xmlns:p14="http://schemas.microsoft.com/office/powerpoint/2010/main" val="268717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2DE181-41F2-1B46-9FCC-A4132CAB0735}"/>
              </a:ext>
            </a:extLst>
          </p:cNvPr>
          <p:cNvSpPr>
            <a:spLocks noGrp="1"/>
          </p:cNvSpPr>
          <p:nvPr>
            <p:ph idx="1"/>
          </p:nvPr>
        </p:nvSpPr>
        <p:spPr>
          <a:xfrm>
            <a:off x="361061" y="1280160"/>
            <a:ext cx="11031969" cy="5129518"/>
          </a:xfrm>
        </p:spPr>
        <p:txBody>
          <a:bodyPr>
            <a:normAutofit/>
          </a:bodyPr>
          <a:lstStyle/>
          <a:p>
            <a:endParaRPr lang="en-US" dirty="0"/>
          </a:p>
          <a:p>
            <a:r>
              <a:rPr lang="en-US" dirty="0"/>
              <a:t>Builds an </a:t>
            </a:r>
            <a:r>
              <a:rPr lang="en-US" dirty="0">
                <a:solidFill>
                  <a:srgbClr val="085ED5"/>
                </a:solidFill>
              </a:rPr>
              <a:t>interdisciplinary center of excellence </a:t>
            </a:r>
          </a:p>
          <a:p>
            <a:pPr marL="0" indent="0">
              <a:buNone/>
            </a:pPr>
            <a:r>
              <a:rPr lang="en-US" dirty="0"/>
              <a:t> </a:t>
            </a:r>
          </a:p>
          <a:p>
            <a:r>
              <a:rPr lang="en-US" dirty="0"/>
              <a:t>Develops the next generation of </a:t>
            </a:r>
            <a:r>
              <a:rPr lang="en-US" b="1" dirty="0"/>
              <a:t>artificial intelligence / machine learning</a:t>
            </a:r>
            <a:r>
              <a:rPr lang="en-US" dirty="0"/>
              <a:t> and </a:t>
            </a:r>
            <a:r>
              <a:rPr lang="en-US" b="1" dirty="0"/>
              <a:t>classical / quantum-centric supercomputing </a:t>
            </a:r>
            <a:r>
              <a:rPr lang="en-US" dirty="0"/>
              <a:t>tools </a:t>
            </a:r>
          </a:p>
          <a:p>
            <a:pPr marL="0" indent="0">
              <a:buNone/>
            </a:pPr>
            <a:endParaRPr lang="en-US" dirty="0"/>
          </a:p>
          <a:p>
            <a:r>
              <a:rPr lang="en-US" dirty="0"/>
              <a:t> To power interdisciplinary research programs aimed at understanding the </a:t>
            </a:r>
            <a:r>
              <a:rPr lang="en-US" b="1" dirty="0"/>
              <a:t>causes of neurodegenerative diseases and neuron longevity.</a:t>
            </a:r>
          </a:p>
          <a:p>
            <a:pPr marL="0" indent="0">
              <a:buNone/>
            </a:pPr>
            <a:endParaRPr lang="en-US" sz="2000" b="1" dirty="0">
              <a:latin typeface="Inria Sans Light" pitchFamily="2" charset="77"/>
              <a:cs typeface="Calibri" panose="020F0502020204030204" pitchFamily="34" charset="0"/>
            </a:endParaRPr>
          </a:p>
          <a:p>
            <a:endParaRPr lang="en-US" sz="2000" dirty="0">
              <a:latin typeface="Inria Sans Light" pitchFamily="2" charset="77"/>
              <a:cs typeface="Calibri" panose="020F0502020204030204" pitchFamily="34" charset="0"/>
            </a:endParaRPr>
          </a:p>
        </p:txBody>
      </p:sp>
      <p:pic>
        <p:nvPicPr>
          <p:cNvPr id="2" name="Google Shape;11;p12">
            <a:extLst>
              <a:ext uri="{FF2B5EF4-FFF2-40B4-BE49-F238E27FC236}">
                <a16:creationId xmlns:a16="http://schemas.microsoft.com/office/drawing/2014/main" id="{ED99C823-0E99-1D8E-A399-859076297BD9}"/>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6666" y="-182675"/>
            <a:ext cx="12538733" cy="1153925"/>
          </a:xfrm>
          <a:prstGeom prst="rect">
            <a:avLst/>
          </a:prstGeom>
          <a:noFill/>
          <a:ln>
            <a:noFill/>
          </a:ln>
        </p:spPr>
      </p:pic>
      <p:sp>
        <p:nvSpPr>
          <p:cNvPr id="7" name="Nadpis 1">
            <a:extLst>
              <a:ext uri="{FF2B5EF4-FFF2-40B4-BE49-F238E27FC236}">
                <a16:creationId xmlns:a16="http://schemas.microsoft.com/office/drawing/2014/main" id="{07D38D16-BB4A-3A0C-2846-251F335CF597}"/>
              </a:ext>
            </a:extLst>
          </p:cNvPr>
          <p:cNvSpPr txBox="1">
            <a:spLocks/>
          </p:cNvSpPr>
          <p:nvPr/>
        </p:nvSpPr>
        <p:spPr>
          <a:xfrm>
            <a:off x="418531" y="0"/>
            <a:ext cx="5017535" cy="8949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CLARA Focus</a:t>
            </a:r>
          </a:p>
        </p:txBody>
      </p:sp>
    </p:spTree>
    <p:extLst>
      <p:ext uri="{BB962C8B-B14F-4D97-AF65-F5344CB8AC3E}">
        <p14:creationId xmlns:p14="http://schemas.microsoft.com/office/powerpoint/2010/main" val="319541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3186797" y="984914"/>
            <a:ext cx="6287232" cy="5968083"/>
          </a:xfrm>
          <a:custGeom>
            <a:avLst/>
            <a:gdLst/>
            <a:ahLst/>
            <a:cxnLst/>
            <a:rect l="l" t="t" r="r" b="b"/>
            <a:pathLst>
              <a:path w="9430848" h="8952124">
                <a:moveTo>
                  <a:pt x="0" y="0"/>
                </a:moveTo>
                <a:lnTo>
                  <a:pt x="9430848" y="0"/>
                </a:lnTo>
                <a:lnTo>
                  <a:pt x="9430848" y="8952124"/>
                </a:lnTo>
                <a:lnTo>
                  <a:pt x="0" y="8952124"/>
                </a:lnTo>
                <a:lnTo>
                  <a:pt x="0" y="0"/>
                </a:lnTo>
                <a:close/>
              </a:path>
            </a:pathLst>
          </a:custGeom>
          <a: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l="-29691" t="-93752" r="-83656" b="-1016"/>
            </a:stretch>
          </a:blipFill>
        </p:spPr>
        <p:txBody>
          <a:bodyPr/>
          <a:lstStyle/>
          <a:p>
            <a:endParaRPr lang="en-US"/>
          </a:p>
        </p:txBody>
      </p:sp>
      <p:sp>
        <p:nvSpPr>
          <p:cNvPr id="7" name="Freeform 7"/>
          <p:cNvSpPr/>
          <p:nvPr/>
        </p:nvSpPr>
        <p:spPr>
          <a:xfrm>
            <a:off x="9043395" y="332129"/>
            <a:ext cx="2513720" cy="553019"/>
          </a:xfrm>
          <a:custGeom>
            <a:avLst/>
            <a:gdLst/>
            <a:ahLst/>
            <a:cxnLst/>
            <a:rect l="l" t="t" r="r" b="b"/>
            <a:pathLst>
              <a:path w="3770580" h="829528">
                <a:moveTo>
                  <a:pt x="0" y="0"/>
                </a:moveTo>
                <a:lnTo>
                  <a:pt x="3770580" y="0"/>
                </a:lnTo>
                <a:lnTo>
                  <a:pt x="3770580" y="829527"/>
                </a:lnTo>
                <a:lnTo>
                  <a:pt x="0" y="829527"/>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14" name="TextBox 14"/>
          <p:cNvSpPr txBox="1"/>
          <p:nvPr/>
        </p:nvSpPr>
        <p:spPr>
          <a:xfrm>
            <a:off x="685800" y="249724"/>
            <a:ext cx="1310977" cy="654025"/>
          </a:xfrm>
          <a:prstGeom prst="rect">
            <a:avLst/>
          </a:prstGeom>
        </p:spPr>
        <p:txBody>
          <a:bodyPr lIns="0" tIns="0" rIns="0" bIns="0" rtlCol="0" anchor="t">
            <a:spAutoFit/>
          </a:bodyPr>
          <a:lstStyle/>
          <a:p>
            <a:pPr>
              <a:lnSpc>
                <a:spcPts val="1687"/>
              </a:lnSpc>
            </a:pPr>
            <a:r>
              <a:rPr lang="en-US" sz="1533">
                <a:solidFill>
                  <a:srgbClr val="FFFFFF"/>
                </a:solidFill>
                <a:latin typeface="Montserrat"/>
                <a:ea typeface="Montserrat"/>
                <a:cs typeface="Montserrat"/>
                <a:sym typeface="Montserrat"/>
              </a:rPr>
              <a:t>CLARA</a:t>
            </a:r>
          </a:p>
          <a:p>
            <a:pPr>
              <a:lnSpc>
                <a:spcPts val="1687"/>
              </a:lnSpc>
            </a:pPr>
            <a:r>
              <a:rPr lang="en-US" sz="1533">
                <a:solidFill>
                  <a:srgbClr val="FFFFFF"/>
                </a:solidFill>
                <a:latin typeface="Montserrat"/>
                <a:ea typeface="Montserrat"/>
                <a:cs typeface="Montserrat"/>
                <a:sym typeface="Montserrat"/>
              </a:rPr>
              <a:t>Opening</a:t>
            </a:r>
          </a:p>
          <a:p>
            <a:pPr>
              <a:lnSpc>
                <a:spcPts val="1687"/>
              </a:lnSpc>
            </a:pPr>
            <a:r>
              <a:rPr lang="en-US" sz="1533">
                <a:solidFill>
                  <a:srgbClr val="FFFFFF"/>
                </a:solidFill>
                <a:latin typeface="Montserrat"/>
                <a:ea typeface="Montserrat"/>
                <a:cs typeface="Montserrat"/>
                <a:sym typeface="Montserrat"/>
              </a:rPr>
              <a:t>Ceremony</a:t>
            </a:r>
          </a:p>
        </p:txBody>
      </p:sp>
      <p:sp>
        <p:nvSpPr>
          <p:cNvPr id="15" name="AutoShape 15"/>
          <p:cNvSpPr/>
          <p:nvPr/>
        </p:nvSpPr>
        <p:spPr>
          <a:xfrm flipV="1">
            <a:off x="1851780" y="-282442"/>
            <a:ext cx="0" cy="1167589"/>
          </a:xfrm>
          <a:prstGeom prst="line">
            <a:avLst/>
          </a:prstGeom>
          <a:ln w="57150" cap="flat">
            <a:solidFill>
              <a:srgbClr val="FFFFFF"/>
            </a:solidFill>
            <a:prstDash val="solid"/>
            <a:headEnd type="none" w="sm" len="sm"/>
            <a:tailEnd type="none" w="sm" len="sm"/>
          </a:ln>
        </p:spPr>
        <p:txBody>
          <a:bodyPr/>
          <a:lstStyle/>
          <a:p>
            <a:endParaRPr lang="en-US"/>
          </a:p>
        </p:txBody>
      </p:sp>
      <p:sp>
        <p:nvSpPr>
          <p:cNvPr id="16" name="TextBox 16"/>
          <p:cNvSpPr txBox="1"/>
          <p:nvPr/>
        </p:nvSpPr>
        <p:spPr>
          <a:xfrm>
            <a:off x="828413" y="443894"/>
            <a:ext cx="9197442" cy="526234"/>
          </a:xfrm>
          <a:prstGeom prst="rect">
            <a:avLst/>
          </a:prstGeom>
        </p:spPr>
        <p:txBody>
          <a:bodyPr lIns="0" tIns="0" rIns="0" bIns="0" rtlCol="0" anchor="t">
            <a:spAutoFit/>
          </a:bodyPr>
          <a:lstStyle/>
          <a:p>
            <a:pPr>
              <a:lnSpc>
                <a:spcPts val="4480"/>
              </a:lnSpc>
              <a:spcBef>
                <a:spcPct val="0"/>
              </a:spcBef>
            </a:pPr>
            <a:r>
              <a:rPr lang="en-US" sz="3200">
                <a:solidFill>
                  <a:srgbClr val="FFFFFF"/>
                </a:solidFill>
                <a:latin typeface="Canva Sans"/>
                <a:ea typeface="Canva Sans"/>
                <a:cs typeface="Canva Sans"/>
                <a:sym typeface="Canva Sans"/>
              </a:rPr>
              <a:t>CLARA Partners</a:t>
            </a:r>
          </a:p>
        </p:txBody>
      </p:sp>
      <p:sp>
        <p:nvSpPr>
          <p:cNvPr id="17" name="TextBox 17"/>
          <p:cNvSpPr txBox="1"/>
          <p:nvPr/>
        </p:nvSpPr>
        <p:spPr>
          <a:xfrm>
            <a:off x="1996777" y="249724"/>
            <a:ext cx="883775" cy="654025"/>
          </a:xfrm>
          <a:prstGeom prst="rect">
            <a:avLst/>
          </a:prstGeom>
        </p:spPr>
        <p:txBody>
          <a:bodyPr lIns="0" tIns="0" rIns="0" bIns="0" rtlCol="0" anchor="t">
            <a:spAutoFit/>
          </a:bodyPr>
          <a:lstStyle/>
          <a:p>
            <a:pPr>
              <a:lnSpc>
                <a:spcPts val="1687"/>
              </a:lnSpc>
            </a:pPr>
            <a:r>
              <a:rPr lang="en-US" sz="1533">
                <a:solidFill>
                  <a:srgbClr val="FFFFFF"/>
                </a:solidFill>
                <a:latin typeface="Montserrat"/>
                <a:ea typeface="Montserrat"/>
                <a:cs typeface="Montserrat"/>
                <a:sym typeface="Montserrat"/>
              </a:rPr>
              <a:t>13 Nov</a:t>
            </a:r>
          </a:p>
          <a:p>
            <a:pPr>
              <a:lnSpc>
                <a:spcPts val="1687"/>
              </a:lnSpc>
            </a:pPr>
            <a:r>
              <a:rPr lang="en-US" sz="1533">
                <a:solidFill>
                  <a:srgbClr val="FFFFFF"/>
                </a:solidFill>
                <a:latin typeface="Montserrat"/>
                <a:ea typeface="Montserrat"/>
                <a:cs typeface="Montserrat"/>
                <a:sym typeface="Montserrat"/>
              </a:rPr>
              <a:t>2024</a:t>
            </a:r>
          </a:p>
          <a:p>
            <a:pPr>
              <a:lnSpc>
                <a:spcPts val="1687"/>
              </a:lnSpc>
            </a:pPr>
            <a:r>
              <a:rPr lang="en-US" sz="1533">
                <a:solidFill>
                  <a:srgbClr val="FFFFFF"/>
                </a:solidFill>
                <a:latin typeface="Montserrat"/>
                <a:ea typeface="Montserrat"/>
                <a:cs typeface="Montserrat"/>
                <a:sym typeface="Montserrat"/>
              </a:rPr>
              <a:t>Prague</a:t>
            </a:r>
          </a:p>
        </p:txBody>
      </p:sp>
      <p:sp>
        <p:nvSpPr>
          <p:cNvPr id="33" name="AutoShape 33"/>
          <p:cNvSpPr/>
          <p:nvPr/>
        </p:nvSpPr>
        <p:spPr>
          <a:xfrm>
            <a:off x="2916657" y="1589143"/>
            <a:ext cx="4066719" cy="974579"/>
          </a:xfrm>
          <a:prstGeom prst="line">
            <a:avLst/>
          </a:prstGeom>
          <a:ln w="38100" cap="flat">
            <a:solidFill>
              <a:srgbClr val="7F031F"/>
            </a:solidFill>
            <a:prstDash val="solid"/>
            <a:headEnd type="none" w="sm" len="sm"/>
            <a:tailEnd type="none" w="sm" len="sm"/>
          </a:ln>
        </p:spPr>
        <p:txBody>
          <a:bodyPr/>
          <a:lstStyle/>
          <a:p>
            <a:endParaRPr lang="en-US"/>
          </a:p>
        </p:txBody>
      </p:sp>
      <p:sp>
        <p:nvSpPr>
          <p:cNvPr id="34" name="AutoShape 34"/>
          <p:cNvSpPr/>
          <p:nvPr/>
        </p:nvSpPr>
        <p:spPr>
          <a:xfrm flipV="1">
            <a:off x="2785154" y="2609451"/>
            <a:ext cx="4194380" cy="305500"/>
          </a:xfrm>
          <a:prstGeom prst="line">
            <a:avLst/>
          </a:prstGeom>
          <a:ln w="38100" cap="flat">
            <a:solidFill>
              <a:srgbClr val="7F031F"/>
            </a:solidFill>
            <a:prstDash val="solid"/>
            <a:headEnd type="none" w="sm" len="sm"/>
            <a:tailEnd type="none" w="sm" len="sm"/>
          </a:ln>
        </p:spPr>
        <p:txBody>
          <a:bodyPr/>
          <a:lstStyle/>
          <a:p>
            <a:endParaRPr lang="en-US"/>
          </a:p>
        </p:txBody>
      </p:sp>
      <p:sp>
        <p:nvSpPr>
          <p:cNvPr id="35" name="AutoShape 35"/>
          <p:cNvSpPr/>
          <p:nvPr/>
        </p:nvSpPr>
        <p:spPr>
          <a:xfrm flipV="1">
            <a:off x="2820633" y="3096439"/>
            <a:ext cx="1766462" cy="1503486"/>
          </a:xfrm>
          <a:prstGeom prst="line">
            <a:avLst/>
          </a:prstGeom>
          <a:ln w="38100" cap="flat">
            <a:solidFill>
              <a:srgbClr val="7F031F"/>
            </a:solidFill>
            <a:prstDash val="solid"/>
            <a:headEnd type="none" w="sm" len="sm"/>
            <a:tailEnd type="none" w="sm" len="sm"/>
          </a:ln>
        </p:spPr>
        <p:txBody>
          <a:bodyPr/>
          <a:lstStyle/>
          <a:p>
            <a:endParaRPr lang="en-US"/>
          </a:p>
        </p:txBody>
      </p:sp>
      <p:sp>
        <p:nvSpPr>
          <p:cNvPr id="36" name="AutoShape 36"/>
          <p:cNvSpPr/>
          <p:nvPr/>
        </p:nvSpPr>
        <p:spPr>
          <a:xfrm flipH="1">
            <a:off x="8042679" y="1703875"/>
            <a:ext cx="1906043" cy="816077"/>
          </a:xfrm>
          <a:prstGeom prst="line">
            <a:avLst/>
          </a:prstGeom>
          <a:ln w="38100" cap="flat">
            <a:solidFill>
              <a:srgbClr val="7F031F"/>
            </a:solidFill>
            <a:prstDash val="solid"/>
            <a:headEnd type="none" w="sm" len="sm"/>
            <a:tailEnd type="none" w="sm" len="sm"/>
          </a:ln>
        </p:spPr>
        <p:txBody>
          <a:bodyPr/>
          <a:lstStyle/>
          <a:p>
            <a:endParaRPr lang="en-US"/>
          </a:p>
        </p:txBody>
      </p:sp>
      <p:sp>
        <p:nvSpPr>
          <p:cNvPr id="37" name="AutoShape 37"/>
          <p:cNvSpPr/>
          <p:nvPr/>
        </p:nvSpPr>
        <p:spPr>
          <a:xfrm>
            <a:off x="7758896" y="2869861"/>
            <a:ext cx="2403700" cy="197007"/>
          </a:xfrm>
          <a:prstGeom prst="line">
            <a:avLst/>
          </a:prstGeom>
          <a:ln w="38100" cap="flat">
            <a:solidFill>
              <a:srgbClr val="7F031F"/>
            </a:solidFill>
            <a:prstDash val="solid"/>
            <a:headEnd type="none" w="sm" len="sm"/>
            <a:tailEnd type="none" w="sm" len="sm"/>
          </a:ln>
        </p:spPr>
        <p:txBody>
          <a:bodyPr/>
          <a:lstStyle/>
          <a:p>
            <a:endParaRPr lang="en-US"/>
          </a:p>
        </p:txBody>
      </p:sp>
      <p:sp>
        <p:nvSpPr>
          <p:cNvPr id="38" name="AutoShape 38"/>
          <p:cNvSpPr/>
          <p:nvPr/>
        </p:nvSpPr>
        <p:spPr>
          <a:xfrm>
            <a:off x="6693569" y="3076388"/>
            <a:ext cx="3630022" cy="1547108"/>
          </a:xfrm>
          <a:prstGeom prst="line">
            <a:avLst/>
          </a:prstGeom>
          <a:ln w="38100" cap="flat">
            <a:solidFill>
              <a:srgbClr val="7F031F"/>
            </a:solidFill>
            <a:prstDash val="solid"/>
            <a:headEnd type="none" w="sm" len="sm"/>
            <a:tailEnd type="none" w="sm" len="sm"/>
          </a:ln>
        </p:spPr>
        <p:txBody>
          <a:bodyPr/>
          <a:lstStyle/>
          <a:p>
            <a:endParaRPr lang="en-US"/>
          </a:p>
        </p:txBody>
      </p:sp>
      <p:pic>
        <p:nvPicPr>
          <p:cNvPr id="39" name="Google Shape;11;p12">
            <a:extLst>
              <a:ext uri="{FF2B5EF4-FFF2-40B4-BE49-F238E27FC236}">
                <a16:creationId xmlns:a16="http://schemas.microsoft.com/office/drawing/2014/main" id="{5F374D65-86AC-4EFF-8AEF-ABAD35CD57A8}"/>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666" y="-182675"/>
            <a:ext cx="12538733" cy="1153925"/>
          </a:xfrm>
          <a:prstGeom prst="rect">
            <a:avLst/>
          </a:prstGeom>
          <a:noFill/>
          <a:ln>
            <a:noFill/>
          </a:ln>
        </p:spPr>
      </p:pic>
      <p:sp>
        <p:nvSpPr>
          <p:cNvPr id="40" name="Nadpis 1">
            <a:extLst>
              <a:ext uri="{FF2B5EF4-FFF2-40B4-BE49-F238E27FC236}">
                <a16:creationId xmlns:a16="http://schemas.microsoft.com/office/drawing/2014/main" id="{E7BB306B-30B3-4B5A-83D1-468D6115F092}"/>
              </a:ext>
            </a:extLst>
          </p:cNvPr>
          <p:cNvSpPr txBox="1">
            <a:spLocks/>
          </p:cNvSpPr>
          <p:nvPr/>
        </p:nvSpPr>
        <p:spPr>
          <a:xfrm>
            <a:off x="418531" y="0"/>
            <a:ext cx="5017535" cy="8949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CLARA </a:t>
            </a:r>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Partners</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4" name="Grafický objekt 43">
            <a:extLst>
              <a:ext uri="{FF2B5EF4-FFF2-40B4-BE49-F238E27FC236}">
                <a16:creationId xmlns:a16="http://schemas.microsoft.com/office/drawing/2014/main" id="{7DAB26A6-0916-4548-ABBD-394DC43FC29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14920" y="2609453"/>
            <a:ext cx="1371141" cy="1144836"/>
          </a:xfrm>
          <a:prstGeom prst="rect">
            <a:avLst/>
          </a:prstGeom>
        </p:spPr>
      </p:pic>
      <p:pic>
        <p:nvPicPr>
          <p:cNvPr id="47" name="Grafický objekt 46">
            <a:extLst>
              <a:ext uri="{FF2B5EF4-FFF2-40B4-BE49-F238E27FC236}">
                <a16:creationId xmlns:a16="http://schemas.microsoft.com/office/drawing/2014/main" id="{5D0A8C51-B528-4227-9E38-AE6D359B370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2533" y="1058171"/>
            <a:ext cx="2832162" cy="1066486"/>
          </a:xfrm>
          <a:prstGeom prst="rect">
            <a:avLst/>
          </a:prstGeom>
        </p:spPr>
      </p:pic>
      <p:pic>
        <p:nvPicPr>
          <p:cNvPr id="53" name="Grafický objekt 52">
            <a:extLst>
              <a:ext uri="{FF2B5EF4-FFF2-40B4-BE49-F238E27FC236}">
                <a16:creationId xmlns:a16="http://schemas.microsoft.com/office/drawing/2014/main" id="{6B9395B0-C4BD-4EA6-96C2-3AA7C10E3FD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31592" y="4264352"/>
            <a:ext cx="926801" cy="926801"/>
          </a:xfrm>
          <a:prstGeom prst="rect">
            <a:avLst/>
          </a:prstGeom>
        </p:spPr>
      </p:pic>
      <p:pic>
        <p:nvPicPr>
          <p:cNvPr id="56" name="Obrázek 55">
            <a:extLst>
              <a:ext uri="{FF2B5EF4-FFF2-40B4-BE49-F238E27FC236}">
                <a16:creationId xmlns:a16="http://schemas.microsoft.com/office/drawing/2014/main" id="{5708743A-7A0B-4122-9A7A-A490FF3344D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55476" y="907077"/>
            <a:ext cx="2479035" cy="1435564"/>
          </a:xfrm>
          <a:prstGeom prst="rect">
            <a:avLst/>
          </a:prstGeom>
        </p:spPr>
      </p:pic>
      <p:pic>
        <p:nvPicPr>
          <p:cNvPr id="59" name="Obrázek 58">
            <a:extLst>
              <a:ext uri="{FF2B5EF4-FFF2-40B4-BE49-F238E27FC236}">
                <a16:creationId xmlns:a16="http://schemas.microsoft.com/office/drawing/2014/main" id="{08A27181-9252-41B3-91FD-A7768CDB5CC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1833" y="4322925"/>
            <a:ext cx="2083730" cy="644483"/>
          </a:xfrm>
          <a:prstGeom prst="rect">
            <a:avLst/>
          </a:prstGeom>
        </p:spPr>
      </p:pic>
      <p:pic>
        <p:nvPicPr>
          <p:cNvPr id="62" name="Grafický objekt 61">
            <a:extLst>
              <a:ext uri="{FF2B5EF4-FFF2-40B4-BE49-F238E27FC236}">
                <a16:creationId xmlns:a16="http://schemas.microsoft.com/office/drawing/2014/main" id="{56DD4E11-D7DA-4B0A-88F7-5285BFBD790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18531" y="2609452"/>
            <a:ext cx="2366623" cy="859557"/>
          </a:xfrm>
          <a:prstGeom prst="rect">
            <a:avLst/>
          </a:prstGeom>
        </p:spPr>
      </p:pic>
      <p:grpSp>
        <p:nvGrpSpPr>
          <p:cNvPr id="18" name="Group 18"/>
          <p:cNvGrpSpPr/>
          <p:nvPr/>
        </p:nvGrpSpPr>
        <p:grpSpPr>
          <a:xfrm>
            <a:off x="4550668" y="2844683"/>
            <a:ext cx="305500" cy="30550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D0F26"/>
            </a:solidFill>
            <a:ln w="85725" cap="sq">
              <a:solidFill>
                <a:srgbClr val="FFFFFF"/>
              </a:solidFill>
              <a:prstDash val="solid"/>
              <a:miter/>
            </a:ln>
          </p:spPr>
          <p:txBody>
            <a:bodyPr/>
            <a:lstStyle/>
            <a:p>
              <a:endParaRPr lang="en-US"/>
            </a:p>
          </p:txBody>
        </p:sp>
        <p:sp>
          <p:nvSpPr>
            <p:cNvPr id="20" name="TextBox 20"/>
            <p:cNvSpPr txBox="1"/>
            <p:nvPr/>
          </p:nvSpPr>
          <p:spPr>
            <a:xfrm>
              <a:off x="76200" y="95250"/>
              <a:ext cx="660400" cy="641350"/>
            </a:xfrm>
            <a:prstGeom prst="rect">
              <a:avLst/>
            </a:prstGeom>
          </p:spPr>
          <p:txBody>
            <a:bodyPr lIns="33867" tIns="33867" rIns="33867" bIns="33867" rtlCol="0" anchor="ctr"/>
            <a:lstStyle/>
            <a:p>
              <a:pPr algn="ctr">
                <a:lnSpc>
                  <a:spcPts val="1687"/>
                </a:lnSpc>
              </a:pPr>
              <a:endParaRPr sz="1200"/>
            </a:p>
          </p:txBody>
        </p:sp>
      </p:grpSp>
      <p:grpSp>
        <p:nvGrpSpPr>
          <p:cNvPr id="24" name="Group 24"/>
          <p:cNvGrpSpPr/>
          <p:nvPr/>
        </p:nvGrpSpPr>
        <p:grpSpPr>
          <a:xfrm>
            <a:off x="6979204" y="2446578"/>
            <a:ext cx="305500" cy="30550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D0F26"/>
            </a:solidFill>
            <a:ln w="85725" cap="sq">
              <a:solidFill>
                <a:srgbClr val="FFFFFF"/>
              </a:solidFill>
              <a:prstDash val="solid"/>
              <a:miter/>
            </a:ln>
          </p:spPr>
          <p:txBody>
            <a:bodyPr/>
            <a:lstStyle/>
            <a:p>
              <a:endParaRPr lang="en-US"/>
            </a:p>
          </p:txBody>
        </p:sp>
        <p:sp>
          <p:nvSpPr>
            <p:cNvPr id="26" name="TextBox 26"/>
            <p:cNvSpPr txBox="1"/>
            <p:nvPr/>
          </p:nvSpPr>
          <p:spPr>
            <a:xfrm>
              <a:off x="76200" y="95250"/>
              <a:ext cx="660400" cy="641350"/>
            </a:xfrm>
            <a:prstGeom prst="rect">
              <a:avLst/>
            </a:prstGeom>
          </p:spPr>
          <p:txBody>
            <a:bodyPr lIns="33867" tIns="33867" rIns="33867" bIns="33867" rtlCol="0" anchor="ctr"/>
            <a:lstStyle/>
            <a:p>
              <a:pPr algn="ctr">
                <a:lnSpc>
                  <a:spcPts val="1687"/>
                </a:lnSpc>
              </a:pPr>
              <a:endParaRPr sz="1200"/>
            </a:p>
          </p:txBody>
        </p:sp>
      </p:grpSp>
      <p:grpSp>
        <p:nvGrpSpPr>
          <p:cNvPr id="27" name="Group 27"/>
          <p:cNvGrpSpPr/>
          <p:nvPr/>
        </p:nvGrpSpPr>
        <p:grpSpPr>
          <a:xfrm>
            <a:off x="7759398" y="2446578"/>
            <a:ext cx="305500" cy="30550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D0F26"/>
            </a:solidFill>
            <a:ln w="85725" cap="sq">
              <a:solidFill>
                <a:srgbClr val="FFFFFF"/>
              </a:solidFill>
              <a:prstDash val="solid"/>
              <a:miter/>
            </a:ln>
          </p:spPr>
          <p:txBody>
            <a:bodyPr/>
            <a:lstStyle/>
            <a:p>
              <a:endParaRPr lang="en-US"/>
            </a:p>
          </p:txBody>
        </p:sp>
        <p:sp>
          <p:nvSpPr>
            <p:cNvPr id="29" name="TextBox 29"/>
            <p:cNvSpPr txBox="1"/>
            <p:nvPr/>
          </p:nvSpPr>
          <p:spPr>
            <a:xfrm>
              <a:off x="76200" y="95250"/>
              <a:ext cx="660400" cy="641350"/>
            </a:xfrm>
            <a:prstGeom prst="rect">
              <a:avLst/>
            </a:prstGeom>
          </p:spPr>
          <p:txBody>
            <a:bodyPr lIns="33867" tIns="33867" rIns="33867" bIns="33867" rtlCol="0" anchor="ctr"/>
            <a:lstStyle/>
            <a:p>
              <a:pPr algn="ctr">
                <a:lnSpc>
                  <a:spcPts val="1687"/>
                </a:lnSpc>
              </a:pPr>
              <a:endParaRPr sz="1200"/>
            </a:p>
          </p:txBody>
        </p:sp>
      </p:grpSp>
      <p:grpSp>
        <p:nvGrpSpPr>
          <p:cNvPr id="21" name="Group 21"/>
          <p:cNvGrpSpPr/>
          <p:nvPr/>
        </p:nvGrpSpPr>
        <p:grpSpPr>
          <a:xfrm>
            <a:off x="6400263" y="2863733"/>
            <a:ext cx="305500" cy="30550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D0F26"/>
            </a:solidFill>
            <a:ln w="85725" cap="sq">
              <a:solidFill>
                <a:srgbClr val="FFFFFF"/>
              </a:solidFill>
              <a:prstDash val="solid"/>
              <a:miter/>
            </a:ln>
          </p:spPr>
          <p:txBody>
            <a:bodyPr/>
            <a:lstStyle/>
            <a:p>
              <a:endParaRPr lang="en-US"/>
            </a:p>
          </p:txBody>
        </p:sp>
        <p:sp>
          <p:nvSpPr>
            <p:cNvPr id="23" name="TextBox 23"/>
            <p:cNvSpPr txBox="1"/>
            <p:nvPr/>
          </p:nvSpPr>
          <p:spPr>
            <a:xfrm>
              <a:off x="76200" y="95250"/>
              <a:ext cx="660400" cy="641350"/>
            </a:xfrm>
            <a:prstGeom prst="rect">
              <a:avLst/>
            </a:prstGeom>
          </p:spPr>
          <p:txBody>
            <a:bodyPr lIns="33867" tIns="33867" rIns="33867" bIns="33867" rtlCol="0" anchor="ctr"/>
            <a:lstStyle/>
            <a:p>
              <a:pPr algn="ctr">
                <a:lnSpc>
                  <a:spcPts val="1687"/>
                </a:lnSpc>
              </a:pPr>
              <a:endParaRPr sz="1200"/>
            </a:p>
          </p:txBody>
        </p:sp>
      </p:grpSp>
      <p:grpSp>
        <p:nvGrpSpPr>
          <p:cNvPr id="30" name="Group 30"/>
          <p:cNvGrpSpPr/>
          <p:nvPr/>
        </p:nvGrpSpPr>
        <p:grpSpPr>
          <a:xfrm>
            <a:off x="7453898" y="2704633"/>
            <a:ext cx="305500" cy="305500"/>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D0F26"/>
            </a:solidFill>
            <a:ln w="85725" cap="sq">
              <a:solidFill>
                <a:srgbClr val="FFFFFF"/>
              </a:solidFill>
              <a:prstDash val="solid"/>
              <a:miter/>
            </a:ln>
          </p:spPr>
          <p:txBody>
            <a:bodyPr/>
            <a:lstStyle/>
            <a:p>
              <a:endParaRPr lang="en-US"/>
            </a:p>
          </p:txBody>
        </p:sp>
        <p:sp>
          <p:nvSpPr>
            <p:cNvPr id="32" name="TextBox 32"/>
            <p:cNvSpPr txBox="1"/>
            <p:nvPr/>
          </p:nvSpPr>
          <p:spPr>
            <a:xfrm>
              <a:off x="76200" y="95250"/>
              <a:ext cx="660400" cy="641350"/>
            </a:xfrm>
            <a:prstGeom prst="rect">
              <a:avLst/>
            </a:prstGeom>
          </p:spPr>
          <p:txBody>
            <a:bodyPr lIns="33867" tIns="33867" rIns="33867" bIns="33867" rtlCol="0" anchor="ctr"/>
            <a:lstStyle/>
            <a:p>
              <a:pPr algn="ctr">
                <a:lnSpc>
                  <a:spcPts val="1687"/>
                </a:lnSpc>
              </a:pPr>
              <a:endParaRPr sz="1200"/>
            </a:p>
          </p:txBody>
        </p:sp>
      </p:grpSp>
      <p:pic>
        <p:nvPicPr>
          <p:cNvPr id="41" name="Obrázek 40">
            <a:extLst>
              <a:ext uri="{FF2B5EF4-FFF2-40B4-BE49-F238E27FC236}">
                <a16:creationId xmlns:a16="http://schemas.microsoft.com/office/drawing/2014/main" id="{C2D3A972-1ED7-448E-9383-CDEC9323F7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5353" y="6098324"/>
            <a:ext cx="2257261" cy="50362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1DB3-7A99-B994-177C-C0201C56C658}"/>
            </a:ext>
          </a:extLst>
        </p:cNvPr>
        <p:cNvGrpSpPr/>
        <p:nvPr/>
      </p:nvGrpSpPr>
      <p:grpSpPr>
        <a:xfrm>
          <a:off x="0" y="0"/>
          <a:ext cx="0" cy="0"/>
          <a:chOff x="0" y="0"/>
          <a:chExt cx="0" cy="0"/>
        </a:xfrm>
      </p:grpSpPr>
      <p:pic>
        <p:nvPicPr>
          <p:cNvPr id="5" name="Google Shape;11;p12">
            <a:extLst>
              <a:ext uri="{FF2B5EF4-FFF2-40B4-BE49-F238E27FC236}">
                <a16:creationId xmlns:a16="http://schemas.microsoft.com/office/drawing/2014/main" id="{D2E839C6-94E3-5AE9-2EEF-0863EDC9524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666" y="-182675"/>
            <a:ext cx="12538733" cy="1153925"/>
          </a:xfrm>
          <a:prstGeom prst="rect">
            <a:avLst/>
          </a:prstGeom>
          <a:noFill/>
          <a:ln>
            <a:noFill/>
          </a:ln>
        </p:spPr>
      </p:pic>
      <p:pic>
        <p:nvPicPr>
          <p:cNvPr id="9" name="Obrázek 8">
            <a:extLst>
              <a:ext uri="{FF2B5EF4-FFF2-40B4-BE49-F238E27FC236}">
                <a16:creationId xmlns:a16="http://schemas.microsoft.com/office/drawing/2014/main" id="{49B2F5A1-582C-6F7C-5166-C567BDA7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3424" y="5862985"/>
            <a:ext cx="6958142" cy="995015"/>
          </a:xfrm>
          <a:prstGeom prst="rect">
            <a:avLst/>
          </a:prstGeom>
        </p:spPr>
      </p:pic>
      <p:sp>
        <p:nvSpPr>
          <p:cNvPr id="10" name="Nadpis 1">
            <a:extLst>
              <a:ext uri="{FF2B5EF4-FFF2-40B4-BE49-F238E27FC236}">
                <a16:creationId xmlns:a16="http://schemas.microsoft.com/office/drawing/2014/main" id="{0EC14BD6-B5F1-8D12-0DE1-BA7002FBC795}"/>
              </a:ext>
            </a:extLst>
          </p:cNvPr>
          <p:cNvSpPr txBox="1">
            <a:spLocks/>
          </p:cNvSpPr>
          <p:nvPr/>
        </p:nvSpPr>
        <p:spPr>
          <a:xfrm>
            <a:off x="418531" y="0"/>
            <a:ext cx="7353869" cy="8949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CLARA Differentiators</a:t>
            </a:r>
          </a:p>
        </p:txBody>
      </p:sp>
      <p:sp>
        <p:nvSpPr>
          <p:cNvPr id="2" name="TextovéPole 1">
            <a:extLst>
              <a:ext uri="{FF2B5EF4-FFF2-40B4-BE49-F238E27FC236}">
                <a16:creationId xmlns:a16="http://schemas.microsoft.com/office/drawing/2014/main" id="{33F8FBD6-C456-450E-90C4-0D2E8CA7B499}"/>
              </a:ext>
            </a:extLst>
          </p:cNvPr>
          <p:cNvSpPr txBox="1"/>
          <p:nvPr/>
        </p:nvSpPr>
        <p:spPr>
          <a:xfrm>
            <a:off x="951593" y="1153925"/>
            <a:ext cx="10785992" cy="6647974"/>
          </a:xfrm>
          <a:prstGeom prst="rect">
            <a:avLst/>
          </a:prstGeom>
          <a:noFill/>
        </p:spPr>
        <p:txBody>
          <a:bodyPr wrap="square" rtlCol="0">
            <a:spAutoFit/>
          </a:bodyPr>
          <a:lstStyle/>
          <a:p>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EXCELLENCE FAR BEYOND THE STATE OF THE ART</a:t>
            </a:r>
          </a:p>
          <a:p>
            <a:pPr marL="800100" lvl="1" indent="-34290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Excellent consortium</a:t>
            </a:r>
          </a:p>
          <a:p>
            <a:pPr marL="800100" lvl="1" indent="-34290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Interdisciplinary by design. QL, HPC, AI, protein engineering, clinical research, SSH.</a:t>
            </a:r>
          </a:p>
          <a:p>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CLEAR NEED FOR CLARA</a:t>
            </a:r>
          </a:p>
          <a:p>
            <a:pPr marL="800100" lvl="1" indent="-34290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Several levels: EU priority, CZ priority, benefit for the widening countries,  (</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cohesion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benefits for all partners, respective regions, EU society and economy.</a:t>
            </a:r>
          </a:p>
          <a:p>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SUSTAINIBILITY</a:t>
            </a:r>
          </a:p>
          <a:p>
            <a:pPr marL="800100" lvl="1" indent="-34290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Sound sustainability financial plan and strategy (starts Day 1)</a:t>
            </a:r>
          </a:p>
          <a:p>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AUTONOMOUS AND TRUSTED GOVERNANCE</a:t>
            </a:r>
          </a:p>
          <a:p>
            <a:pPr marL="800100" lvl="1" indent="-34290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Coordinator = private non-profit organization. Partnership based on transparent legal set up and friendship. </a:t>
            </a:r>
          </a:p>
          <a:p>
            <a:pPr lvl="1"/>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285750" indent="-285750">
              <a:buFont typeface="Arial" panose="020B0604020202020204" pitchFamily="34" charset="0"/>
              <a:buChar char="•"/>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rázek 10">
            <a:extLst>
              <a:ext uri="{FF2B5EF4-FFF2-40B4-BE49-F238E27FC236}">
                <a16:creationId xmlns:a16="http://schemas.microsoft.com/office/drawing/2014/main" id="{61D00063-D070-0D2F-CC83-418C16009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53" y="6098324"/>
            <a:ext cx="2257261" cy="503623"/>
          </a:xfrm>
          <a:prstGeom prst="rect">
            <a:avLst/>
          </a:prstGeom>
        </p:spPr>
      </p:pic>
    </p:spTree>
    <p:extLst>
      <p:ext uri="{BB962C8B-B14F-4D97-AF65-F5344CB8AC3E}">
        <p14:creationId xmlns:p14="http://schemas.microsoft.com/office/powerpoint/2010/main" val="859745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p12">
            <a:extLst>
              <a:ext uri="{FF2B5EF4-FFF2-40B4-BE49-F238E27FC236}">
                <a16:creationId xmlns:a16="http://schemas.microsoft.com/office/drawing/2014/main" id="{ABF389E0-6841-4C2C-9BFB-803F3C73F6D8}"/>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666" y="-182675"/>
            <a:ext cx="12538733" cy="1153925"/>
          </a:xfrm>
          <a:prstGeom prst="rect">
            <a:avLst/>
          </a:prstGeom>
          <a:noFill/>
          <a:ln>
            <a:noFill/>
          </a:ln>
        </p:spPr>
      </p:pic>
      <p:pic>
        <p:nvPicPr>
          <p:cNvPr id="9" name="Obrázek 8">
            <a:extLst>
              <a:ext uri="{FF2B5EF4-FFF2-40B4-BE49-F238E27FC236}">
                <a16:creationId xmlns:a16="http://schemas.microsoft.com/office/drawing/2014/main" id="{FFA0BF5C-F1F6-4F8C-B0A9-88D4C012E6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3424" y="5862985"/>
            <a:ext cx="6958142" cy="995015"/>
          </a:xfrm>
          <a:prstGeom prst="rect">
            <a:avLst/>
          </a:prstGeom>
        </p:spPr>
      </p:pic>
      <p:sp>
        <p:nvSpPr>
          <p:cNvPr id="10" name="Nadpis 1">
            <a:extLst>
              <a:ext uri="{FF2B5EF4-FFF2-40B4-BE49-F238E27FC236}">
                <a16:creationId xmlns:a16="http://schemas.microsoft.com/office/drawing/2014/main" id="{9FEFFB44-FC49-4754-9545-0B1A83DE475D}"/>
              </a:ext>
            </a:extLst>
          </p:cNvPr>
          <p:cNvSpPr txBox="1">
            <a:spLocks/>
          </p:cNvSpPr>
          <p:nvPr/>
        </p:nvSpPr>
        <p:spPr>
          <a:xfrm>
            <a:off x="418531" y="0"/>
            <a:ext cx="5017535" cy="8949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CLARA </a:t>
            </a:r>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summary</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1" name="Zástupný symbol pro obsah 10">
            <a:extLst>
              <a:ext uri="{FF2B5EF4-FFF2-40B4-BE49-F238E27FC236}">
                <a16:creationId xmlns:a16="http://schemas.microsoft.com/office/drawing/2014/main" id="{F766D384-7990-4A94-8C3A-04314691FB4C}"/>
              </a:ext>
            </a:extLst>
          </p:cNvPr>
          <p:cNvGraphicFramePr>
            <a:graphicFrameLocks/>
          </p:cNvGraphicFramePr>
          <p:nvPr>
            <p:extLst>
              <p:ext uri="{D42A27DB-BD31-4B8C-83A1-F6EECF244321}">
                <p14:modId xmlns:p14="http://schemas.microsoft.com/office/powerpoint/2010/main" val="3017316187"/>
              </p:ext>
            </p:extLst>
          </p:nvPr>
        </p:nvGraphicFramePr>
        <p:xfrm>
          <a:off x="553454" y="1077621"/>
          <a:ext cx="11413994" cy="4856480"/>
        </p:xfrm>
        <a:graphic>
          <a:graphicData uri="http://schemas.openxmlformats.org/drawingml/2006/table">
            <a:tbl>
              <a:tblPr firstRow="1" bandRow="1">
                <a:tableStyleId>{2D5ABB26-0587-4C30-8999-92F81FD0307C}</a:tableStyleId>
              </a:tblPr>
              <a:tblGrid>
                <a:gridCol w="1573480">
                  <a:extLst>
                    <a:ext uri="{9D8B030D-6E8A-4147-A177-3AD203B41FA5}">
                      <a16:colId xmlns:a16="http://schemas.microsoft.com/office/drawing/2014/main" val="2820683414"/>
                    </a:ext>
                  </a:extLst>
                </a:gridCol>
                <a:gridCol w="9840514">
                  <a:extLst>
                    <a:ext uri="{9D8B030D-6E8A-4147-A177-3AD203B41FA5}">
                      <a16:colId xmlns:a16="http://schemas.microsoft.com/office/drawing/2014/main" val="452077511"/>
                    </a:ext>
                  </a:extLst>
                </a:gridCol>
              </a:tblGrid>
              <a:tr h="370840">
                <a:tc>
                  <a:txBody>
                    <a:bodyPr/>
                    <a:lstStyle/>
                    <a:p>
                      <a:r>
                        <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Project </a:t>
                      </a:r>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name</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B w="12700" cap="flat" cmpd="sng" algn="ctr">
                      <a:solidFill>
                        <a:schemeClr val="bg1"/>
                      </a:solidFill>
                      <a:prstDash val="solid"/>
                      <a:round/>
                      <a:headEnd type="none" w="med" len="med"/>
                      <a:tailEnd type="none" w="med" len="med"/>
                    </a:lnB>
                    <a:solidFill>
                      <a:srgbClr val="7F031F"/>
                    </a:solidFill>
                  </a:tcPr>
                </a:tc>
                <a:tc>
                  <a:txBody>
                    <a:bodyPr/>
                    <a:lstStyle/>
                    <a:p>
                      <a:pPr>
                        <a:lnSpc>
                          <a:spcPct val="100000"/>
                        </a:lnSpc>
                        <a:spcBef>
                          <a:spcPts val="0"/>
                        </a:spcBef>
                        <a:spcAft>
                          <a:spcPts val="0"/>
                        </a:spcAft>
                      </a:pPr>
                      <a:r>
                        <a:rPr lang="en-US"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Center for Artificial Intelligence and Quantum Computing in System Brain Research</a:t>
                      </a:r>
                      <a:endPar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B w="12700" cap="flat" cmpd="sng" algn="ctr">
                      <a:solidFill>
                        <a:srgbClr val="7F031F"/>
                      </a:solidFill>
                      <a:prstDash val="solid"/>
                      <a:round/>
                      <a:headEnd type="none" w="med" len="med"/>
                      <a:tailEnd type="none" w="med" len="med"/>
                    </a:lnB>
                  </a:tcPr>
                </a:tc>
                <a:extLst>
                  <a:ext uri="{0D108BD9-81ED-4DB2-BD59-A6C34878D82A}">
                    <a16:rowId xmlns:a16="http://schemas.microsoft.com/office/drawing/2014/main" val="3277136756"/>
                  </a:ext>
                </a:extLst>
              </a:tr>
              <a:tr h="370840">
                <a:tc>
                  <a:txBody>
                    <a:bodyPr/>
                    <a:lstStyle/>
                    <a:p>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Acronym</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031F"/>
                    </a:solidFill>
                  </a:tcPr>
                </a:tc>
                <a:tc>
                  <a:txBody>
                    <a:bodyPr/>
                    <a:lstStyle/>
                    <a:p>
                      <a:pPr>
                        <a:lnSpc>
                          <a:spcPct val="100000"/>
                        </a:lnSpc>
                        <a:spcBef>
                          <a:spcPts val="0"/>
                        </a:spcBef>
                        <a:spcAft>
                          <a:spcPts val="0"/>
                        </a:spcAft>
                      </a:pP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CLARA</a:t>
                      </a:r>
                    </a:p>
                  </a:txBody>
                  <a:tcPr marL="68580" marR="68580" marT="0" marB="0">
                    <a:lnT w="12700" cap="flat" cmpd="sng" algn="ctr">
                      <a:solidFill>
                        <a:srgbClr val="7F031F"/>
                      </a:solidFill>
                      <a:prstDash val="solid"/>
                      <a:round/>
                      <a:headEnd type="none" w="med" len="med"/>
                      <a:tailEnd type="none" w="med" len="med"/>
                    </a:lnT>
                    <a:lnB w="12700" cap="flat" cmpd="sng" algn="ctr">
                      <a:solidFill>
                        <a:srgbClr val="7F031F"/>
                      </a:solidFill>
                      <a:prstDash val="solid"/>
                      <a:round/>
                      <a:headEnd type="none" w="med" len="med"/>
                      <a:tailEnd type="none" w="med" len="med"/>
                    </a:lnB>
                  </a:tcPr>
                </a:tc>
                <a:extLst>
                  <a:ext uri="{0D108BD9-81ED-4DB2-BD59-A6C34878D82A}">
                    <a16:rowId xmlns:a16="http://schemas.microsoft.com/office/drawing/2014/main" val="57608156"/>
                  </a:ext>
                </a:extLst>
              </a:tr>
              <a:tr h="370840">
                <a:tc>
                  <a:txBody>
                    <a:bodyPr/>
                    <a:lstStyle/>
                    <a:p>
                      <a:r>
                        <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ID </a:t>
                      </a:r>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code</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031F"/>
                    </a:solidFill>
                  </a:tcPr>
                </a:tc>
                <a:tc>
                  <a:txBody>
                    <a:bodyPr/>
                    <a:lstStyle/>
                    <a:p>
                      <a:pPr>
                        <a:lnSpc>
                          <a:spcPct val="100000"/>
                        </a:lnSpc>
                        <a:spcBef>
                          <a:spcPts val="0"/>
                        </a:spcBef>
                        <a:spcAft>
                          <a:spcPts val="0"/>
                        </a:spcAft>
                      </a:pP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101136607 – call: HORIZON-WIDERA-2023-ACCESS-01</a:t>
                      </a:r>
                    </a:p>
                    <a:p>
                      <a:pPr>
                        <a:lnSpc>
                          <a:spcPct val="100000"/>
                        </a:lnSpc>
                        <a:spcBef>
                          <a:spcPts val="0"/>
                        </a:spcBef>
                        <a:spcAft>
                          <a:spcPts val="0"/>
                        </a:spcAft>
                      </a:pP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CZ.02.01.01/00/23_029/0008437 -  OP JAK (in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approval</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process</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txBody>
                  <a:tcPr marL="68580" marR="68580" marT="0" marB="0">
                    <a:lnT w="12700" cap="flat" cmpd="sng" algn="ctr">
                      <a:solidFill>
                        <a:srgbClr val="7F031F"/>
                      </a:solidFill>
                      <a:prstDash val="solid"/>
                      <a:round/>
                      <a:headEnd type="none" w="med" len="med"/>
                      <a:tailEnd type="none" w="med" len="med"/>
                    </a:lnT>
                    <a:lnB w="12700" cap="flat" cmpd="sng" algn="ctr">
                      <a:solidFill>
                        <a:srgbClr val="7F031F"/>
                      </a:solidFill>
                      <a:prstDash val="solid"/>
                      <a:round/>
                      <a:headEnd type="none" w="med" len="med"/>
                      <a:tailEnd type="none" w="med" len="med"/>
                    </a:lnB>
                  </a:tcPr>
                </a:tc>
                <a:extLst>
                  <a:ext uri="{0D108BD9-81ED-4DB2-BD59-A6C34878D82A}">
                    <a16:rowId xmlns:a16="http://schemas.microsoft.com/office/drawing/2014/main" val="1234921977"/>
                  </a:ext>
                </a:extLst>
              </a:tr>
              <a:tr h="370840">
                <a:tc>
                  <a:txBody>
                    <a:bodyPr/>
                    <a:lstStyle/>
                    <a:p>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Duration</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031F"/>
                    </a:solidFill>
                  </a:tcPr>
                </a:tc>
                <a:tc>
                  <a:txBody>
                    <a:bodyPr/>
                    <a:lstStyle/>
                    <a:p>
                      <a:pPr>
                        <a:lnSpc>
                          <a:spcPct val="100000"/>
                        </a:lnSpc>
                        <a:spcBef>
                          <a:spcPts val="0"/>
                        </a:spcBef>
                        <a:spcAft>
                          <a:spcPts val="0"/>
                        </a:spcAft>
                      </a:pP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11/2024 – 10/2030 (72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months</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6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years</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txBody>
                  <a:tcPr marL="68580" marR="68580" marT="0" marB="0">
                    <a:lnT w="12700" cap="flat" cmpd="sng" algn="ctr">
                      <a:solidFill>
                        <a:srgbClr val="7F031F"/>
                      </a:solidFill>
                      <a:prstDash val="solid"/>
                      <a:round/>
                      <a:headEnd type="none" w="med" len="med"/>
                      <a:tailEnd type="none" w="med" len="med"/>
                    </a:lnT>
                    <a:lnB w="12700" cap="flat" cmpd="sng" algn="ctr">
                      <a:solidFill>
                        <a:srgbClr val="7F031F"/>
                      </a:solidFill>
                      <a:prstDash val="solid"/>
                      <a:round/>
                      <a:headEnd type="none" w="med" len="med"/>
                      <a:tailEnd type="none" w="med" len="med"/>
                    </a:lnB>
                  </a:tcPr>
                </a:tc>
                <a:extLst>
                  <a:ext uri="{0D108BD9-81ED-4DB2-BD59-A6C34878D82A}">
                    <a16:rowId xmlns:a16="http://schemas.microsoft.com/office/drawing/2014/main" val="4049076705"/>
                  </a:ext>
                </a:extLst>
              </a:tr>
              <a:tr h="370840">
                <a:tc>
                  <a:txBody>
                    <a:bodyPr/>
                    <a:lstStyle/>
                    <a:p>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Total</a:t>
                      </a:r>
                      <a:r>
                        <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 Budget</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031F"/>
                    </a:solidFill>
                  </a:tcPr>
                </a:tc>
                <a:tc>
                  <a:txBody>
                    <a:bodyPr/>
                    <a:lstStyle/>
                    <a:p>
                      <a:pPr>
                        <a:lnSpc>
                          <a:spcPct val="100000"/>
                        </a:lnSpc>
                        <a:spcBef>
                          <a:spcPts val="0"/>
                        </a:spcBef>
                        <a:spcAft>
                          <a:spcPts val="0"/>
                        </a:spcAft>
                      </a:pP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43 mil. EUR:</a:t>
                      </a:r>
                    </a:p>
                    <a:p>
                      <a:pPr>
                        <a:lnSpc>
                          <a:spcPct val="100000"/>
                        </a:lnSpc>
                        <a:spcBef>
                          <a:spcPts val="0"/>
                        </a:spcBef>
                        <a:spcAft>
                          <a:spcPts val="0"/>
                        </a:spcAft>
                      </a:pP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Horizon</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Europe</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15 mil. EUR</a:t>
                      </a:r>
                    </a:p>
                    <a:p>
                      <a:pPr>
                        <a:lnSpc>
                          <a:spcPct val="100000"/>
                        </a:lnSpc>
                        <a:spcBef>
                          <a:spcPts val="0"/>
                        </a:spcBef>
                        <a:spcAft>
                          <a:spcPts val="0"/>
                        </a:spcAft>
                      </a:pP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OP JAK: 28 mil. EUR (in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the</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approval</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9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process</a:t>
                      </a:r>
                      <a:r>
                        <a:rPr lang="cs-CZ" sz="19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txBody>
                  <a:tcPr marL="68580" marR="68580" marT="0" marB="0">
                    <a:lnT w="12700" cap="flat" cmpd="sng" algn="ctr">
                      <a:solidFill>
                        <a:srgbClr val="7F031F"/>
                      </a:solidFill>
                      <a:prstDash val="solid"/>
                      <a:round/>
                      <a:headEnd type="none" w="med" len="med"/>
                      <a:tailEnd type="none" w="med" len="med"/>
                    </a:lnT>
                    <a:lnB w="12700" cap="flat" cmpd="sng" algn="ctr">
                      <a:solidFill>
                        <a:srgbClr val="7F031F"/>
                      </a:solidFill>
                      <a:prstDash val="solid"/>
                      <a:round/>
                      <a:headEnd type="none" w="med" len="med"/>
                      <a:tailEnd type="none" w="med" len="med"/>
                    </a:lnB>
                  </a:tcPr>
                </a:tc>
                <a:extLst>
                  <a:ext uri="{0D108BD9-81ED-4DB2-BD59-A6C34878D82A}">
                    <a16:rowId xmlns:a16="http://schemas.microsoft.com/office/drawing/2014/main" val="767420713"/>
                  </a:ext>
                </a:extLst>
              </a:tr>
              <a:tr h="370840">
                <a:tc>
                  <a:txBody>
                    <a:bodyPr/>
                    <a:lstStyle/>
                    <a:p>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Consortium</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031F"/>
                    </a:solidFill>
                  </a:tcPr>
                </a:tc>
                <a:tc>
                  <a:txBody>
                    <a:bodyPr/>
                    <a:lstStyle/>
                    <a:p>
                      <a:pPr>
                        <a:lnSpc>
                          <a:spcPct val="100000"/>
                        </a:lnSpc>
                        <a:spcBef>
                          <a:spcPts val="0"/>
                        </a:spcBef>
                        <a:spcAft>
                          <a:spcPts val="0"/>
                        </a:spcAft>
                      </a:pP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Czech Republic: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INDRC</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 International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Neurodegenerative</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Disorders</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Research</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Center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Coordinator</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lnSpc>
                          <a:spcPct val="100000"/>
                        </a:lnSpc>
                        <a:spcBef>
                          <a:spcPts val="0"/>
                        </a:spcBef>
                        <a:spcAft>
                          <a:spcPts val="0"/>
                        </a:spcAft>
                      </a:pPr>
                      <a:r>
                        <a:rPr lang="cs-CZ" sz="18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CIIRC CTU </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Czech Institute of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Informatics</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Robotics and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Cybernetics</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CTU in Prague</a:t>
                      </a:r>
                    </a:p>
                    <a:p>
                      <a:pPr>
                        <a:lnSpc>
                          <a:spcPct val="100000"/>
                        </a:lnSpc>
                        <a:spcBef>
                          <a:spcPts val="0"/>
                        </a:spcBef>
                        <a:spcAft>
                          <a:spcPts val="0"/>
                        </a:spcAft>
                      </a:pPr>
                      <a:r>
                        <a:rPr lang="cs-CZ" sz="18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VSB-TUO</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Technical</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University of Ostrava</a:t>
                      </a:r>
                    </a:p>
                    <a:p>
                      <a:pPr>
                        <a:lnSpc>
                          <a:spcPct val="100000"/>
                        </a:lnSpc>
                        <a:spcBef>
                          <a:spcPts val="0"/>
                        </a:spcBef>
                        <a:spcAft>
                          <a:spcPts val="0"/>
                        </a:spcAft>
                      </a:pPr>
                      <a:r>
                        <a:rPr lang="cs-CZ" sz="18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ICRC</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 International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Clinical</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Research</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Center, St.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Anne’s</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University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Hospital</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Brno</a:t>
                      </a:r>
                    </a:p>
                    <a:p>
                      <a:pPr>
                        <a:lnSpc>
                          <a:spcPct val="100000"/>
                        </a:lnSpc>
                        <a:spcBef>
                          <a:spcPts val="0"/>
                        </a:spcBef>
                        <a:spcAft>
                          <a:spcPts val="0"/>
                        </a:spcAft>
                      </a:pPr>
                      <a:r>
                        <a:rPr lang="cs-CZ" sz="18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PBI</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 Paris Brain Institute, France</a:t>
                      </a:r>
                    </a:p>
                    <a:p>
                      <a:pPr>
                        <a:lnSpc>
                          <a:spcPct val="100000"/>
                        </a:lnSpc>
                        <a:spcBef>
                          <a:spcPts val="0"/>
                        </a:spcBef>
                        <a:spcAft>
                          <a:spcPts val="0"/>
                        </a:spcAft>
                      </a:pPr>
                      <a:r>
                        <a:rPr lang="cs-CZ" sz="1800" b="1"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LRZ</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 Leibniz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Supercomputing</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Centre, </a:t>
                      </a:r>
                      <a:r>
                        <a:rPr lang="en-US"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Bavarian Academy of Sciences and Humanities</a:t>
                      </a:r>
                      <a:r>
                        <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cs-CZ" sz="1800" kern="1200" dirty="0" err="1">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Germany</a:t>
                      </a:r>
                      <a:endParaRPr lang="cs-CZ" sz="1800" kern="12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a:lnT w="12700" cap="flat" cmpd="sng" algn="ctr">
                      <a:solidFill>
                        <a:srgbClr val="7F031F"/>
                      </a:solidFill>
                      <a:prstDash val="solid"/>
                      <a:round/>
                      <a:headEnd type="none" w="med" len="med"/>
                      <a:tailEnd type="none" w="med" len="med"/>
                    </a:lnT>
                    <a:lnB w="12700" cap="flat" cmpd="sng" algn="ctr">
                      <a:solidFill>
                        <a:srgbClr val="7F031F"/>
                      </a:solidFill>
                      <a:prstDash val="solid"/>
                      <a:round/>
                      <a:headEnd type="none" w="med" len="med"/>
                      <a:tailEnd type="none" w="med" len="med"/>
                    </a:lnB>
                  </a:tcPr>
                </a:tc>
                <a:extLst>
                  <a:ext uri="{0D108BD9-81ED-4DB2-BD59-A6C34878D82A}">
                    <a16:rowId xmlns:a16="http://schemas.microsoft.com/office/drawing/2014/main" val="3161043365"/>
                  </a:ext>
                </a:extLst>
              </a:tr>
            </a:tbl>
          </a:graphicData>
        </a:graphic>
      </p:graphicFrame>
      <p:pic>
        <p:nvPicPr>
          <p:cNvPr id="7" name="Obrázek 6">
            <a:extLst>
              <a:ext uri="{FF2B5EF4-FFF2-40B4-BE49-F238E27FC236}">
                <a16:creationId xmlns:a16="http://schemas.microsoft.com/office/drawing/2014/main" id="{61499C18-876E-479D-85C1-9CD76AFD6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353" y="6098324"/>
            <a:ext cx="2257261" cy="503623"/>
          </a:xfrm>
          <a:prstGeom prst="rect">
            <a:avLst/>
          </a:prstGeom>
        </p:spPr>
      </p:pic>
    </p:spTree>
    <p:extLst>
      <p:ext uri="{BB962C8B-B14F-4D97-AF65-F5344CB8AC3E}">
        <p14:creationId xmlns:p14="http://schemas.microsoft.com/office/powerpoint/2010/main" val="341634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p12">
            <a:extLst>
              <a:ext uri="{FF2B5EF4-FFF2-40B4-BE49-F238E27FC236}">
                <a16:creationId xmlns:a16="http://schemas.microsoft.com/office/drawing/2014/main" id="{ABF389E0-6841-4C2C-9BFB-803F3C73F6D8}"/>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6666" y="-182675"/>
            <a:ext cx="12538733" cy="1153925"/>
          </a:xfrm>
          <a:prstGeom prst="rect">
            <a:avLst/>
          </a:prstGeom>
          <a:noFill/>
          <a:ln>
            <a:noFill/>
          </a:ln>
        </p:spPr>
      </p:pic>
      <p:pic>
        <p:nvPicPr>
          <p:cNvPr id="9" name="Obrázek 8">
            <a:extLst>
              <a:ext uri="{FF2B5EF4-FFF2-40B4-BE49-F238E27FC236}">
                <a16:creationId xmlns:a16="http://schemas.microsoft.com/office/drawing/2014/main" id="{FFA0BF5C-F1F6-4F8C-B0A9-88D4C012E6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1" y="5763707"/>
            <a:ext cx="6958142" cy="995015"/>
          </a:xfrm>
          <a:prstGeom prst="rect">
            <a:avLst/>
          </a:prstGeom>
        </p:spPr>
      </p:pic>
      <p:sp>
        <p:nvSpPr>
          <p:cNvPr id="10" name="Nadpis 1">
            <a:extLst>
              <a:ext uri="{FF2B5EF4-FFF2-40B4-BE49-F238E27FC236}">
                <a16:creationId xmlns:a16="http://schemas.microsoft.com/office/drawing/2014/main" id="{9FEFFB44-FC49-4754-9545-0B1A83DE475D}"/>
              </a:ext>
            </a:extLst>
          </p:cNvPr>
          <p:cNvSpPr txBox="1">
            <a:spLocks/>
          </p:cNvSpPr>
          <p:nvPr/>
        </p:nvSpPr>
        <p:spPr>
          <a:xfrm>
            <a:off x="418531" y="0"/>
            <a:ext cx="5017535" cy="89494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dirty="0" err="1">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Acknowledgement</a:t>
            </a:r>
            <a:endParaRPr lang="cs-CZ"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TextBox 14">
            <a:extLst>
              <a:ext uri="{FF2B5EF4-FFF2-40B4-BE49-F238E27FC236}">
                <a16:creationId xmlns:a16="http://schemas.microsoft.com/office/drawing/2014/main" id="{A7B486F3-4964-4750-94D1-D0941768D5EA}"/>
              </a:ext>
            </a:extLst>
          </p:cNvPr>
          <p:cNvSpPr txBox="1"/>
          <p:nvPr/>
        </p:nvSpPr>
        <p:spPr>
          <a:xfrm>
            <a:off x="685800" y="1395464"/>
            <a:ext cx="10820400" cy="888577"/>
          </a:xfrm>
          <a:prstGeom prst="rect">
            <a:avLst/>
          </a:prstGeom>
        </p:spPr>
        <p:txBody>
          <a:bodyPr lIns="0" tIns="0" rIns="0" bIns="0" rtlCol="0" anchor="t">
            <a:spAutoFit/>
          </a:bodyPr>
          <a:lstStyle/>
          <a:p>
            <a:pPr>
              <a:lnSpc>
                <a:spcPts val="3565"/>
              </a:lnSpc>
              <a:spcBef>
                <a:spcPct val="0"/>
              </a:spcBef>
            </a:pPr>
            <a:r>
              <a:rPr lang="en-US" sz="2546">
                <a:latin typeface="Microsoft Sans Serif" panose="020B0604020202020204" pitchFamily="34" charset="0"/>
                <a:ea typeface="Microsoft Sans Serif" panose="020B0604020202020204" pitchFamily="34" charset="0"/>
                <a:cs typeface="Microsoft Sans Serif" panose="020B0604020202020204" pitchFamily="34" charset="0"/>
                <a:sym typeface="Montserrat"/>
              </a:rPr>
              <a:t>CLARA - Center for Artificial Intelligence and Quantum Computing in System Brain Research.</a:t>
            </a:r>
          </a:p>
        </p:txBody>
      </p:sp>
      <p:sp>
        <p:nvSpPr>
          <p:cNvPr id="11" name="TextBox 15">
            <a:extLst>
              <a:ext uri="{FF2B5EF4-FFF2-40B4-BE49-F238E27FC236}">
                <a16:creationId xmlns:a16="http://schemas.microsoft.com/office/drawing/2014/main" id="{DCB3C3D9-6760-4219-89C1-2D158FA6B22F}"/>
              </a:ext>
            </a:extLst>
          </p:cNvPr>
          <p:cNvSpPr txBox="1"/>
          <p:nvPr/>
        </p:nvSpPr>
        <p:spPr>
          <a:xfrm>
            <a:off x="685800" y="2671967"/>
            <a:ext cx="10820400" cy="1308050"/>
          </a:xfrm>
          <a:prstGeom prst="rect">
            <a:avLst/>
          </a:prstGeom>
        </p:spPr>
        <p:txBody>
          <a:bodyPr lIns="0" tIns="0" rIns="0" bIns="0" rtlCol="0" anchor="t">
            <a:spAutoFit/>
          </a:bodyPr>
          <a:lstStyle/>
          <a:p>
            <a:pPr>
              <a:lnSpc>
                <a:spcPts val="1687"/>
              </a:lnSpc>
              <a:spcBef>
                <a:spcPct val="0"/>
              </a:spcBef>
            </a:pPr>
            <a:r>
              <a:rPr lang="en-US" sz="1533" dirty="0">
                <a:latin typeface="Microsoft Sans Serif" panose="020B0604020202020204" pitchFamily="34" charset="0"/>
                <a:ea typeface="Microsoft Sans Serif" panose="020B0604020202020204" pitchFamily="34" charset="0"/>
                <a:cs typeface="Microsoft Sans Serif" panose="020B0604020202020204" pitchFamily="34" charset="0"/>
                <a:sym typeface="Montserrat"/>
              </a:rPr>
              <a:t>This project has received funding from the European Union's Horizon Europe Framework </a:t>
            </a:r>
            <a:r>
              <a:rPr lang="en-US" sz="1533" dirty="0" err="1">
                <a:latin typeface="Microsoft Sans Serif" panose="020B0604020202020204" pitchFamily="34" charset="0"/>
                <a:ea typeface="Microsoft Sans Serif" panose="020B0604020202020204" pitchFamily="34" charset="0"/>
                <a:cs typeface="Microsoft Sans Serif" panose="020B0604020202020204" pitchFamily="34" charset="0"/>
                <a:sym typeface="Montserrat"/>
              </a:rPr>
              <a:t>Programme</a:t>
            </a:r>
            <a:r>
              <a:rPr lang="en-US" sz="1533" dirty="0">
                <a:latin typeface="Microsoft Sans Serif" panose="020B0604020202020204" pitchFamily="34" charset="0"/>
                <a:ea typeface="Microsoft Sans Serif" panose="020B0604020202020204" pitchFamily="34" charset="0"/>
                <a:cs typeface="Microsoft Sans Serif" panose="020B0604020202020204" pitchFamily="34" charset="0"/>
                <a:sym typeface="Montserrat"/>
              </a:rPr>
              <a:t> under Grant Agreement No. 101136607. </a:t>
            </a:r>
          </a:p>
          <a:p>
            <a:pPr>
              <a:lnSpc>
                <a:spcPts val="1687"/>
              </a:lnSpc>
              <a:spcBef>
                <a:spcPct val="0"/>
              </a:spcBef>
            </a:pPr>
            <a:r>
              <a:rPr lang="en-US" sz="1533" dirty="0">
                <a:latin typeface="Microsoft Sans Serif" panose="020B0604020202020204" pitchFamily="34" charset="0"/>
                <a:ea typeface="Microsoft Sans Serif" panose="020B0604020202020204" pitchFamily="34" charset="0"/>
                <a:cs typeface="Microsoft Sans Serif" panose="020B0604020202020204" pitchFamily="34" charset="0"/>
                <a:sym typeface="Montserrat"/>
              </a:rPr>
              <a:t>An application for support of the project Centre for Artificial Intelligence and Quantum Computing in Brain Systems Research (CZ.02.01.01/00/23_029/0008437) from the European Union and the Czech Republic within the framework of OP JAK has been submitted and is currently in the process of approval.</a:t>
            </a:r>
          </a:p>
          <a:p>
            <a:pPr>
              <a:lnSpc>
                <a:spcPts val="1687"/>
              </a:lnSpc>
              <a:spcBef>
                <a:spcPct val="0"/>
              </a:spcBef>
            </a:pPr>
            <a:endParaRPr lang="en-US" sz="1533" dirty="0">
              <a:latin typeface="Microsoft Sans Serif" panose="020B0604020202020204" pitchFamily="34" charset="0"/>
              <a:ea typeface="Microsoft Sans Serif" panose="020B0604020202020204" pitchFamily="34" charset="0"/>
              <a:cs typeface="Microsoft Sans Serif" panose="020B0604020202020204" pitchFamily="34" charset="0"/>
              <a:sym typeface="Montserrat"/>
            </a:endParaRPr>
          </a:p>
        </p:txBody>
      </p:sp>
      <p:pic>
        <p:nvPicPr>
          <p:cNvPr id="4" name="Obrázek 3">
            <a:extLst>
              <a:ext uri="{FF2B5EF4-FFF2-40B4-BE49-F238E27FC236}">
                <a16:creationId xmlns:a16="http://schemas.microsoft.com/office/drawing/2014/main" id="{981474E3-1A74-49F3-A057-233FC7BA1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16" y="3949209"/>
            <a:ext cx="4420470" cy="986262"/>
          </a:xfrm>
          <a:prstGeom prst="rect">
            <a:avLst/>
          </a:prstGeom>
        </p:spPr>
      </p:pic>
    </p:spTree>
    <p:extLst>
      <p:ext uri="{BB962C8B-B14F-4D97-AF65-F5344CB8AC3E}">
        <p14:creationId xmlns:p14="http://schemas.microsoft.com/office/powerpoint/2010/main" val="5508080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1141</TotalTime>
  <Words>826</Words>
  <Application>Microsoft Office PowerPoint</Application>
  <PresentationFormat>Širokoúhlá obrazovka</PresentationFormat>
  <Paragraphs>109</Paragraphs>
  <Slides>8</Slides>
  <Notes>3</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8</vt:i4>
      </vt:variant>
    </vt:vector>
  </HeadingPairs>
  <TitlesOfParts>
    <vt:vector size="18" baseType="lpstr">
      <vt:lpstr>Aptos</vt:lpstr>
      <vt:lpstr>Arial</vt:lpstr>
      <vt:lpstr>Calibri</vt:lpstr>
      <vt:lpstr>Calibri Light</vt:lpstr>
      <vt:lpstr>Canva Sans</vt:lpstr>
      <vt:lpstr>Helvetica Neue</vt:lpstr>
      <vt:lpstr>Inria Sans Light</vt:lpstr>
      <vt:lpstr>Microsoft Sans Serif</vt:lpstr>
      <vt:lpstr>Montserrat</vt:lpstr>
      <vt:lpstr>Motiv Office</vt:lpstr>
      <vt:lpstr>Prezentace aplikace PowerPoint</vt:lpstr>
      <vt:lpstr>Prezentace aplikace PowerPoint</vt:lpstr>
      <vt:lpstr>CLARA Vision</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Dolezalova, Eva</dc:creator>
  <cp:lastModifiedBy>Dockal, Vit</cp:lastModifiedBy>
  <cp:revision>25</cp:revision>
  <dcterms:created xsi:type="dcterms:W3CDTF">2024-11-03T16:50:48Z</dcterms:created>
  <dcterms:modified xsi:type="dcterms:W3CDTF">2024-11-19T06:19:11Z</dcterms:modified>
</cp:coreProperties>
</file>