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7" r:id="rId5"/>
    <p:sldId id="2147" r:id="rId6"/>
    <p:sldId id="2204" r:id="rId7"/>
    <p:sldId id="2199" r:id="rId8"/>
    <p:sldId id="2266" r:id="rId9"/>
    <p:sldId id="2201" r:id="rId10"/>
    <p:sldId id="2198" r:id="rId11"/>
    <p:sldId id="2200" r:id="rId12"/>
    <p:sldId id="2202" r:id="rId13"/>
    <p:sldId id="2203" r:id="rId14"/>
    <p:sldId id="2187" r:id="rId15"/>
    <p:sldId id="2197" r:id="rId16"/>
    <p:sldId id="2189" r:id="rId17"/>
    <p:sldId id="2247" r:id="rId18"/>
    <p:sldId id="2264" r:id="rId19"/>
    <p:sldId id="2239" r:id="rId20"/>
    <p:sldId id="2238" r:id="rId21"/>
    <p:sldId id="2240" r:id="rId22"/>
    <p:sldId id="2241" r:id="rId23"/>
    <p:sldId id="2242" r:id="rId24"/>
    <p:sldId id="2243" r:id="rId25"/>
    <p:sldId id="2244" r:id="rId26"/>
    <p:sldId id="2245" r:id="rId27"/>
    <p:sldId id="2246" r:id="rId28"/>
    <p:sldId id="2265" r:id="rId29"/>
    <p:sldId id="2235" r:id="rId30"/>
    <p:sldId id="2236" r:id="rId31"/>
    <p:sldId id="2215" r:id="rId32"/>
    <p:sldId id="2174" r:id="rId33"/>
  </p:sldIdLst>
  <p:sldSz cx="12192000" cy="6858000"/>
  <p:notesSz cx="6858000" cy="9144000"/>
  <p:embeddedFontLst>
    <p:embeddedFont>
      <p:font typeface="Franklin Gothic Book" panose="020B0503020102020204" pitchFamily="34" charset="0"/>
      <p:regular r:id="rId36"/>
      <p:italic r:id="rId37"/>
    </p:embeddedFont>
    <p:embeddedFont>
      <p:font typeface="Franklin Gothic Demi" panose="020B0703020102020204" pitchFamily="34" charset="0"/>
      <p:regular r:id="rId38"/>
      <p:italic r:id="rId39"/>
    </p:embeddedFont>
    <p:embeddedFont>
      <p:font typeface="Grandview" panose="020B0502040204020203" pitchFamily="34" charset="0"/>
      <p:regular r:id="rId40"/>
      <p:bold r:id="rId41"/>
      <p:italic r:id="rId42"/>
      <p:boldItalic r:id="rId4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AA00"/>
    <a:srgbClr val="E6A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83137" autoAdjust="0"/>
  </p:normalViewPr>
  <p:slideViewPr>
    <p:cSldViewPr snapToGrid="0" showGuides="1">
      <p:cViewPr varScale="1">
        <p:scale>
          <a:sx n="79" d="100"/>
          <a:sy n="79" d="100"/>
        </p:scale>
        <p:origin x="557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MAIN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List1!$A$2:$A$23</c:f>
              <c:strCache>
                <c:ptCount val="22"/>
                <c:pt idx="0">
                  <c:v>AL</c:v>
                </c:pt>
                <c:pt idx="1">
                  <c:v>AM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EE</c:v>
                </c:pt>
                <c:pt idx="6">
                  <c:v>EL</c:v>
                </c:pt>
                <c:pt idx="7">
                  <c:v>ES</c:v>
                </c:pt>
                <c:pt idx="8">
                  <c:v>FR</c:v>
                </c:pt>
                <c:pt idx="9">
                  <c:v>HR</c:v>
                </c:pt>
                <c:pt idx="10">
                  <c:v>HU</c:v>
                </c:pt>
                <c:pt idx="11">
                  <c:v>LT</c:v>
                </c:pt>
                <c:pt idx="12">
                  <c:v>LV</c:v>
                </c:pt>
                <c:pt idx="13">
                  <c:v>MT</c:v>
                </c:pt>
                <c:pt idx="14">
                  <c:v>PL</c:v>
                </c:pt>
                <c:pt idx="15">
                  <c:v>PT</c:v>
                </c:pt>
                <c:pt idx="16">
                  <c:v>RO</c:v>
                </c:pt>
                <c:pt idx="17">
                  <c:v>RS</c:v>
                </c:pt>
                <c:pt idx="18">
                  <c:v>SI</c:v>
                </c:pt>
                <c:pt idx="19">
                  <c:v>SK</c:v>
                </c:pt>
                <c:pt idx="20">
                  <c:v>TR</c:v>
                </c:pt>
                <c:pt idx="21">
                  <c:v>XK</c:v>
                </c:pt>
              </c:strCache>
            </c:strRef>
          </c:cat>
          <c:val>
            <c:numRef>
              <c:f>List1!$B$2:$B$23</c:f>
              <c:numCache>
                <c:formatCode>General</c:formatCode>
                <c:ptCount val="22"/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2">
                  <c:v>2</c:v>
                </c:pt>
                <c:pt idx="14">
                  <c:v>4</c:v>
                </c:pt>
                <c:pt idx="15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7-4555-910A-FC2C6DE7A3A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BELOW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List1!$A$2:$A$23</c:f>
              <c:strCache>
                <c:ptCount val="22"/>
                <c:pt idx="0">
                  <c:v>AL</c:v>
                </c:pt>
                <c:pt idx="1">
                  <c:v>AM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EE</c:v>
                </c:pt>
                <c:pt idx="6">
                  <c:v>EL</c:v>
                </c:pt>
                <c:pt idx="7">
                  <c:v>ES</c:v>
                </c:pt>
                <c:pt idx="8">
                  <c:v>FR</c:v>
                </c:pt>
                <c:pt idx="9">
                  <c:v>HR</c:v>
                </c:pt>
                <c:pt idx="10">
                  <c:v>HU</c:v>
                </c:pt>
                <c:pt idx="11">
                  <c:v>LT</c:v>
                </c:pt>
                <c:pt idx="12">
                  <c:v>LV</c:v>
                </c:pt>
                <c:pt idx="13">
                  <c:v>MT</c:v>
                </c:pt>
                <c:pt idx="14">
                  <c:v>PL</c:v>
                </c:pt>
                <c:pt idx="15">
                  <c:v>PT</c:v>
                </c:pt>
                <c:pt idx="16">
                  <c:v>RO</c:v>
                </c:pt>
                <c:pt idx="17">
                  <c:v>RS</c:v>
                </c:pt>
                <c:pt idx="18">
                  <c:v>SI</c:v>
                </c:pt>
                <c:pt idx="19">
                  <c:v>SK</c:v>
                </c:pt>
                <c:pt idx="20">
                  <c:v>TR</c:v>
                </c:pt>
                <c:pt idx="21">
                  <c:v>XK</c:v>
                </c:pt>
              </c:strCache>
            </c:strRef>
          </c:cat>
          <c:val>
            <c:numRef>
              <c:f>List1!$C$2:$C$23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6</c:v>
                </c:pt>
                <c:pt idx="6">
                  <c:v>13</c:v>
                </c:pt>
                <c:pt idx="9">
                  <c:v>1</c:v>
                </c:pt>
                <c:pt idx="10">
                  <c:v>6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10</c:v>
                </c:pt>
                <c:pt idx="15">
                  <c:v>9</c:v>
                </c:pt>
                <c:pt idx="16">
                  <c:v>6</c:v>
                </c:pt>
                <c:pt idx="17">
                  <c:v>1</c:v>
                </c:pt>
                <c:pt idx="18">
                  <c:v>3</c:v>
                </c:pt>
                <c:pt idx="19">
                  <c:v>8</c:v>
                </c:pt>
                <c:pt idx="20">
                  <c:v>3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7-4555-910A-FC2C6DE7A3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5532872"/>
        <c:axId val="625529264"/>
      </c:barChart>
      <c:catAx>
        <c:axId val="62553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5529264"/>
        <c:crosses val="autoZero"/>
        <c:auto val="1"/>
        <c:lblAlgn val="ctr"/>
        <c:lblOffset val="100"/>
        <c:noMultiLvlLbl val="0"/>
      </c:catAx>
      <c:valAx>
        <c:axId val="62552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553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Pariticpants in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BE</c:v>
                </c:pt>
                <c:pt idx="1">
                  <c:v>BG</c:v>
                </c:pt>
                <c:pt idx="2">
                  <c:v>CA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EL</c:v>
                </c:pt>
                <c:pt idx="9">
                  <c:v>ES</c:v>
                </c:pt>
                <c:pt idx="10">
                  <c:v>FI</c:v>
                </c:pt>
                <c:pt idx="11">
                  <c:v>FR</c:v>
                </c:pt>
                <c:pt idx="12">
                  <c:v>HR</c:v>
                </c:pt>
                <c:pt idx="13">
                  <c:v>CH</c:v>
                </c:pt>
                <c:pt idx="14">
                  <c:v>IE</c:v>
                </c:pt>
                <c:pt idx="15">
                  <c:v>IL</c:v>
                </c:pt>
                <c:pt idx="16">
                  <c:v>IT</c:v>
                </c:pt>
                <c:pt idx="17">
                  <c:v>LV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SE</c:v>
                </c:pt>
                <c:pt idx="23">
                  <c:v>SI</c:v>
                </c:pt>
                <c:pt idx="24">
                  <c:v>SK</c:v>
                </c:pt>
                <c:pt idx="25">
                  <c:v>TR</c:v>
                </c:pt>
                <c:pt idx="26">
                  <c:v>UK</c:v>
                </c:pt>
                <c:pt idx="27">
                  <c:v>US</c:v>
                </c:pt>
              </c:strCache>
            </c:strRef>
          </c:cat>
          <c:val>
            <c:numRef>
              <c:f>List1!$B$2:$B$29</c:f>
              <c:numCache>
                <c:formatCode>General</c:formatCode>
                <c:ptCount val="28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7</c:v>
                </c:pt>
                <c:pt idx="4">
                  <c:v>9</c:v>
                </c:pt>
                <c:pt idx="5">
                  <c:v>25</c:v>
                </c:pt>
                <c:pt idx="6">
                  <c:v>1</c:v>
                </c:pt>
                <c:pt idx="7">
                  <c:v>11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11</c:v>
                </c:pt>
                <c:pt idx="12">
                  <c:v>8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10</c:v>
                </c:pt>
                <c:pt idx="17">
                  <c:v>3</c:v>
                </c:pt>
                <c:pt idx="18">
                  <c:v>8</c:v>
                </c:pt>
                <c:pt idx="19">
                  <c:v>3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7</c:v>
                </c:pt>
                <c:pt idx="24">
                  <c:v>1</c:v>
                </c:pt>
                <c:pt idx="25">
                  <c:v>3</c:v>
                </c:pt>
                <c:pt idx="26">
                  <c:v>7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7-41AF-8045-43287BEB136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Main list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BE</c:v>
                </c:pt>
                <c:pt idx="1">
                  <c:v>BG</c:v>
                </c:pt>
                <c:pt idx="2">
                  <c:v>CA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EL</c:v>
                </c:pt>
                <c:pt idx="9">
                  <c:v>ES</c:v>
                </c:pt>
                <c:pt idx="10">
                  <c:v>FI</c:v>
                </c:pt>
                <c:pt idx="11">
                  <c:v>FR</c:v>
                </c:pt>
                <c:pt idx="12">
                  <c:v>HR</c:v>
                </c:pt>
                <c:pt idx="13">
                  <c:v>CH</c:v>
                </c:pt>
                <c:pt idx="14">
                  <c:v>IE</c:v>
                </c:pt>
                <c:pt idx="15">
                  <c:v>IL</c:v>
                </c:pt>
                <c:pt idx="16">
                  <c:v>IT</c:v>
                </c:pt>
                <c:pt idx="17">
                  <c:v>LV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SE</c:v>
                </c:pt>
                <c:pt idx="23">
                  <c:v>SI</c:v>
                </c:pt>
                <c:pt idx="24">
                  <c:v>SK</c:v>
                </c:pt>
                <c:pt idx="25">
                  <c:v>TR</c:v>
                </c:pt>
                <c:pt idx="26">
                  <c:v>UK</c:v>
                </c:pt>
                <c:pt idx="27">
                  <c:v>US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8">
                  <c:v>2</c:v>
                </c:pt>
                <c:pt idx="9">
                  <c:v>1</c:v>
                </c:pt>
                <c:pt idx="11">
                  <c:v>9</c:v>
                </c:pt>
                <c:pt idx="12">
                  <c:v>5</c:v>
                </c:pt>
                <c:pt idx="14">
                  <c:v>1</c:v>
                </c:pt>
                <c:pt idx="16">
                  <c:v>6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77-41AF-8045-43287BEB13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319392"/>
        <c:axId val="268313488"/>
      </c:barChart>
      <c:catAx>
        <c:axId val="2683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8313488"/>
        <c:crosses val="autoZero"/>
        <c:auto val="1"/>
        <c:lblAlgn val="ctr"/>
        <c:lblOffset val="100"/>
        <c:noMultiLvlLbl val="0"/>
      </c:catAx>
      <c:valAx>
        <c:axId val="26831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831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MAIN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List1!$A$2:$A$14</c:f>
              <c:strCache>
                <c:ptCount val="13"/>
                <c:pt idx="0">
                  <c:v>BG</c:v>
                </c:pt>
                <c:pt idx="1">
                  <c:v>CY</c:v>
                </c:pt>
                <c:pt idx="2">
                  <c:v>CZ</c:v>
                </c:pt>
                <c:pt idx="3">
                  <c:v>EE</c:v>
                </c:pt>
                <c:pt idx="4">
                  <c:v>EL</c:v>
                </c:pt>
                <c:pt idx="5">
                  <c:v>ES</c:v>
                </c:pt>
                <c:pt idx="6">
                  <c:v>HR</c:v>
                </c:pt>
                <c:pt idx="7">
                  <c:v>LV</c:v>
                </c:pt>
                <c:pt idx="8">
                  <c:v>PL</c:v>
                </c:pt>
                <c:pt idx="9">
                  <c:v>PT</c:v>
                </c:pt>
                <c:pt idx="10">
                  <c:v>SI</c:v>
                </c:pt>
                <c:pt idx="11">
                  <c:v>SK</c:v>
                </c:pt>
                <c:pt idx="12">
                  <c:v>TR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D-4631-BDA7-841C97817FC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BELOW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List1!$A$2:$A$14</c:f>
              <c:strCache>
                <c:ptCount val="13"/>
                <c:pt idx="0">
                  <c:v>BG</c:v>
                </c:pt>
                <c:pt idx="1">
                  <c:v>CY</c:v>
                </c:pt>
                <c:pt idx="2">
                  <c:v>CZ</c:v>
                </c:pt>
                <c:pt idx="3">
                  <c:v>EE</c:v>
                </c:pt>
                <c:pt idx="4">
                  <c:v>EL</c:v>
                </c:pt>
                <c:pt idx="5">
                  <c:v>ES</c:v>
                </c:pt>
                <c:pt idx="6">
                  <c:v>HR</c:v>
                </c:pt>
                <c:pt idx="7">
                  <c:v>LV</c:v>
                </c:pt>
                <c:pt idx="8">
                  <c:v>PL</c:v>
                </c:pt>
                <c:pt idx="9">
                  <c:v>PT</c:v>
                </c:pt>
                <c:pt idx="10">
                  <c:v>SI</c:v>
                </c:pt>
                <c:pt idx="11">
                  <c:v>SK</c:v>
                </c:pt>
                <c:pt idx="12">
                  <c:v>TR</c:v>
                </c:pt>
              </c:strCache>
            </c:strRef>
          </c:cat>
          <c:val>
            <c:numRef>
              <c:f>List1!$C$2:$C$14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D-4631-BDA7-841C97817F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3824784"/>
        <c:axId val="753826752"/>
      </c:barChart>
      <c:catAx>
        <c:axId val="75382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3826752"/>
        <c:crosses val="autoZero"/>
        <c:auto val="1"/>
        <c:lblAlgn val="ctr"/>
        <c:lblOffset val="100"/>
        <c:noMultiLvlLbl val="0"/>
      </c:catAx>
      <c:valAx>
        <c:axId val="753826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82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0.21745</cdr:x>
      <cdr:y>0.25429</cdr:y>
    </cdr:from>
    <cdr:to>
      <cdr:x>0.23363</cdr:x>
      <cdr:y>0.37939</cdr:y>
    </cdr:to>
    <cdr:sp macro="" textlink="">
      <cdr:nvSpPr>
        <cdr:cNvPr id="2" name="Šipka dolů 1"/>
        <cdr:cNvSpPr/>
      </cdr:nvSpPr>
      <cdr:spPr>
        <a:xfrm xmlns:a="http://schemas.openxmlformats.org/drawingml/2006/main">
          <a:off x="2335632" y="1226820"/>
          <a:ext cx="173790" cy="60353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0.86175</cdr:x>
      <cdr:y>0.19784</cdr:y>
    </cdr:from>
    <cdr:to>
      <cdr:x>0.87793</cdr:x>
      <cdr:y>0.32294</cdr:y>
    </cdr:to>
    <cdr:sp macro="" textlink="">
      <cdr:nvSpPr>
        <cdr:cNvPr id="3" name="Šipka dolů 2"/>
        <cdr:cNvSpPr/>
      </cdr:nvSpPr>
      <cdr:spPr>
        <a:xfrm xmlns:a="http://schemas.openxmlformats.org/drawingml/2006/main">
          <a:off x="9256095" y="954445"/>
          <a:ext cx="173790" cy="60353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0.18355</cdr:x>
      <cdr:y>0.43745</cdr:y>
    </cdr:from>
    <cdr:to>
      <cdr:x>0.19973</cdr:x>
      <cdr:y>0.56255</cdr:y>
    </cdr:to>
    <cdr:sp macro="" textlink="">
      <cdr:nvSpPr>
        <cdr:cNvPr id="2" name="Šipka dolů 1"/>
        <cdr:cNvSpPr/>
      </cdr:nvSpPr>
      <cdr:spPr>
        <a:xfrm xmlns:a="http://schemas.openxmlformats.org/drawingml/2006/main">
          <a:off x="1971479" y="2110439"/>
          <a:ext cx="173790" cy="60353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cs-CZ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0.85743</cdr:x>
      <cdr:y>0.5867</cdr:y>
    </cdr:from>
    <cdr:to>
      <cdr:x>0.87361</cdr:x>
      <cdr:y>0.7118</cdr:y>
    </cdr:to>
    <cdr:sp macro="" textlink="">
      <cdr:nvSpPr>
        <cdr:cNvPr id="3" name="Šipka dolů 2"/>
        <cdr:cNvSpPr/>
      </cdr:nvSpPr>
      <cdr:spPr>
        <a:xfrm xmlns:a="http://schemas.openxmlformats.org/drawingml/2006/main">
          <a:off x="9209628" y="2830495"/>
          <a:ext cx="173790" cy="60353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60C6B2-EADC-452D-B597-DC4BE098B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237BE6-62EF-4481-8713-967C44D389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ADFC6-D04B-4069-AD2B-F2157E97E817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4F4481-E2DD-4906-A11B-80BCD22040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EEAFB7-4D39-420B-8FA7-F77512F461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0055-4511-42C4-9B9B-C50AF20606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9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91F7-0D68-40EA-BEA6-A77233D5E50E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2DA1-75B2-4D81-B4EE-1DB7DD0F1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69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17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10" name="Grafický objekt 5">
            <a:extLst>
              <a:ext uri="{FF2B5EF4-FFF2-40B4-BE49-F238E27FC236}">
                <a16:creationId xmlns:a16="http://schemas.microsoft.com/office/drawing/2014/main" id="{B9CC55F9-69D3-8327-1285-436BF6E6F5E6}"/>
              </a:ext>
            </a:extLst>
          </p:cNvPr>
          <p:cNvGrpSpPr/>
          <p:nvPr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B933F780-789E-0F83-B881-5708FCBB8BDD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1" name="Volný tvar: obrazec 40">
              <a:extLst>
                <a:ext uri="{FF2B5EF4-FFF2-40B4-BE49-F238E27FC236}">
                  <a16:creationId xmlns:a16="http://schemas.microsoft.com/office/drawing/2014/main" id="{1587F160-4FD0-7D0D-914E-D9584882C673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95" name="Grafický objekt 5">
            <a:extLst>
              <a:ext uri="{FF2B5EF4-FFF2-40B4-BE49-F238E27FC236}">
                <a16:creationId xmlns:a16="http://schemas.microsoft.com/office/drawing/2014/main" id="{F7A56939-2024-568F-0D88-9BFC3B193020}"/>
              </a:ext>
            </a:extLst>
          </p:cNvPr>
          <p:cNvGrpSpPr/>
          <p:nvPr userDrawn="1"/>
        </p:nvGrpSpPr>
        <p:grpSpPr>
          <a:xfrm>
            <a:off x="1872238" y="1035994"/>
            <a:ext cx="2198750" cy="583977"/>
            <a:chOff x="1873599" y="1038350"/>
            <a:chExt cx="2198750" cy="583977"/>
          </a:xfrm>
          <a:solidFill>
            <a:schemeClr val="bg1"/>
          </a:solidFill>
        </p:grpSpPr>
        <p:sp>
          <p:nvSpPr>
            <p:cNvPr id="96" name="Volný tvar: obrazec 95">
              <a:extLst>
                <a:ext uri="{FF2B5EF4-FFF2-40B4-BE49-F238E27FC236}">
                  <a16:creationId xmlns:a16="http://schemas.microsoft.com/office/drawing/2014/main" id="{F8B49A4E-E4B8-1C76-F217-6BB60081C2A9}"/>
                </a:ext>
              </a:extLst>
            </p:cNvPr>
            <p:cNvSpPr/>
            <p:nvPr/>
          </p:nvSpPr>
          <p:spPr>
            <a:xfrm>
              <a:off x="1873599" y="1106549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9 w 141446"/>
                <a:gd name="connsiteY5" fmla="*/ 199644 h 199643"/>
                <a:gd name="connsiteX6" fmla="*/ 52769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" name="Volný tvar: obrazec 96">
              <a:extLst>
                <a:ext uri="{FF2B5EF4-FFF2-40B4-BE49-F238E27FC236}">
                  <a16:creationId xmlns:a16="http://schemas.microsoft.com/office/drawing/2014/main" id="{EB16A237-8F2F-D638-B58D-DFABF9542995}"/>
                </a:ext>
              </a:extLst>
            </p:cNvPr>
            <p:cNvSpPr/>
            <p:nvPr/>
          </p:nvSpPr>
          <p:spPr>
            <a:xfrm>
              <a:off x="2051336" y="1106549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6 h 199643"/>
                <a:gd name="connsiteX9" fmla="*/ 105823 w 112109"/>
                <a:gd name="connsiteY9" fmla="*/ 82106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2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" name="Volný tvar: obrazec 97">
              <a:extLst>
                <a:ext uri="{FF2B5EF4-FFF2-40B4-BE49-F238E27FC236}">
                  <a16:creationId xmlns:a16="http://schemas.microsoft.com/office/drawing/2014/main" id="{6BEA78A4-9C47-13CF-2FF9-9F5BA9B3F236}"/>
                </a:ext>
              </a:extLst>
            </p:cNvPr>
            <p:cNvSpPr/>
            <p:nvPr/>
          </p:nvSpPr>
          <p:spPr>
            <a:xfrm>
              <a:off x="2198116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" name="Volný tvar: obrazec 98">
              <a:extLst>
                <a:ext uri="{FF2B5EF4-FFF2-40B4-BE49-F238E27FC236}">
                  <a16:creationId xmlns:a16="http://schemas.microsoft.com/office/drawing/2014/main" id="{F1EF9FB0-6A9D-2FFE-6B7E-E19CF9EE1D0A}"/>
                </a:ext>
              </a:extLst>
            </p:cNvPr>
            <p:cNvSpPr/>
            <p:nvPr/>
          </p:nvSpPr>
          <p:spPr>
            <a:xfrm>
              <a:off x="2364804" y="1106549"/>
              <a:ext cx="141732" cy="199643"/>
            </a:xfrm>
            <a:custGeom>
              <a:avLst/>
              <a:gdLst>
                <a:gd name="connsiteX0" fmla="*/ 105823 w 141732"/>
                <a:gd name="connsiteY0" fmla="*/ 113538 h 199643"/>
                <a:gd name="connsiteX1" fmla="*/ 35909 w 141732"/>
                <a:gd name="connsiteY1" fmla="*/ 113538 h 199643"/>
                <a:gd name="connsiteX2" fmla="*/ 35909 w 141732"/>
                <a:gd name="connsiteY2" fmla="*/ 199644 h 199643"/>
                <a:gd name="connsiteX3" fmla="*/ 0 w 141732"/>
                <a:gd name="connsiteY3" fmla="*/ 199644 h 199643"/>
                <a:gd name="connsiteX4" fmla="*/ 0 w 141732"/>
                <a:gd name="connsiteY4" fmla="*/ 0 h 199643"/>
                <a:gd name="connsiteX5" fmla="*/ 35909 w 141732"/>
                <a:gd name="connsiteY5" fmla="*/ 0 h 199643"/>
                <a:gd name="connsiteX6" fmla="*/ 35909 w 141732"/>
                <a:gd name="connsiteY6" fmla="*/ 81915 h 199643"/>
                <a:gd name="connsiteX7" fmla="*/ 105823 w 141732"/>
                <a:gd name="connsiteY7" fmla="*/ 81915 h 199643"/>
                <a:gd name="connsiteX8" fmla="*/ 105823 w 141732"/>
                <a:gd name="connsiteY8" fmla="*/ 0 h 199643"/>
                <a:gd name="connsiteX9" fmla="*/ 141732 w 141732"/>
                <a:gd name="connsiteY9" fmla="*/ 0 h 199643"/>
                <a:gd name="connsiteX10" fmla="*/ 141732 w 141732"/>
                <a:gd name="connsiteY10" fmla="*/ 199644 h 199643"/>
                <a:gd name="connsiteX11" fmla="*/ 105823 w 141732"/>
                <a:gd name="connsiteY11" fmla="*/ 199644 h 199643"/>
                <a:gd name="connsiteX12" fmla="*/ 105823 w 141732"/>
                <a:gd name="connsiteY12" fmla="*/ 113538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3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" name="Volný tvar: obrazec 99">
              <a:extLst>
                <a:ext uri="{FF2B5EF4-FFF2-40B4-BE49-F238E27FC236}">
                  <a16:creationId xmlns:a16="http://schemas.microsoft.com/office/drawing/2014/main" id="{2F81937F-CE23-5D9A-5A4B-F65970D02DBB}"/>
                </a:ext>
              </a:extLst>
            </p:cNvPr>
            <p:cNvSpPr/>
            <p:nvPr/>
          </p:nvSpPr>
          <p:spPr>
            <a:xfrm>
              <a:off x="2553970" y="1106549"/>
              <a:ext cx="146018" cy="199643"/>
            </a:xfrm>
            <a:custGeom>
              <a:avLst/>
              <a:gdLst>
                <a:gd name="connsiteX0" fmla="*/ 0 w 146018"/>
                <a:gd name="connsiteY0" fmla="*/ 0 h 199643"/>
                <a:gd name="connsiteX1" fmla="*/ 30861 w 146018"/>
                <a:gd name="connsiteY1" fmla="*/ 0 h 199643"/>
                <a:gd name="connsiteX2" fmla="*/ 110966 w 146018"/>
                <a:gd name="connsiteY2" fmla="*/ 131540 h 199643"/>
                <a:gd name="connsiteX3" fmla="*/ 112109 w 146018"/>
                <a:gd name="connsiteY3" fmla="*/ 131540 h 199643"/>
                <a:gd name="connsiteX4" fmla="*/ 112109 w 146018"/>
                <a:gd name="connsiteY4" fmla="*/ 0 h 199643"/>
                <a:gd name="connsiteX5" fmla="*/ 146018 w 146018"/>
                <a:gd name="connsiteY5" fmla="*/ 0 h 199643"/>
                <a:gd name="connsiteX6" fmla="*/ 146018 w 146018"/>
                <a:gd name="connsiteY6" fmla="*/ 199644 h 199643"/>
                <a:gd name="connsiteX7" fmla="*/ 114681 w 146018"/>
                <a:gd name="connsiteY7" fmla="*/ 199644 h 199643"/>
                <a:gd name="connsiteX8" fmla="*/ 35052 w 146018"/>
                <a:gd name="connsiteY8" fmla="*/ 68104 h 199643"/>
                <a:gd name="connsiteX9" fmla="*/ 33909 w 146018"/>
                <a:gd name="connsiteY9" fmla="*/ 68104 h 199643"/>
                <a:gd name="connsiteX10" fmla="*/ 33909 w 146018"/>
                <a:gd name="connsiteY10" fmla="*/ 199644 h 199643"/>
                <a:gd name="connsiteX11" fmla="*/ 0 w 146018"/>
                <a:gd name="connsiteY11" fmla="*/ 199644 h 199643"/>
                <a:gd name="connsiteX12" fmla="*/ 0 w 146018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3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" name="Volný tvar: obrazec 100">
              <a:extLst>
                <a:ext uri="{FF2B5EF4-FFF2-40B4-BE49-F238E27FC236}">
                  <a16:creationId xmlns:a16="http://schemas.microsoft.com/office/drawing/2014/main" id="{2969F7CC-323A-1870-A6D9-63E1B5CCD5EF}"/>
                </a:ext>
              </a:extLst>
            </p:cNvPr>
            <p:cNvSpPr/>
            <p:nvPr/>
          </p:nvSpPr>
          <p:spPr>
            <a:xfrm>
              <a:off x="2740565" y="1104263"/>
              <a:ext cx="141732" cy="204311"/>
            </a:xfrm>
            <a:custGeom>
              <a:avLst/>
              <a:gdLst>
                <a:gd name="connsiteX0" fmla="*/ 0 w 141732"/>
                <a:gd name="connsiteY0" fmla="*/ 133541 h 204311"/>
                <a:gd name="connsiteX1" fmla="*/ 0 w 141732"/>
                <a:gd name="connsiteY1" fmla="*/ 71057 h 204311"/>
                <a:gd name="connsiteX2" fmla="*/ 70961 w 141732"/>
                <a:gd name="connsiteY2" fmla="*/ 0 h 204311"/>
                <a:gd name="connsiteX3" fmla="*/ 141732 w 141732"/>
                <a:gd name="connsiteY3" fmla="*/ 71057 h 204311"/>
                <a:gd name="connsiteX4" fmla="*/ 141732 w 141732"/>
                <a:gd name="connsiteY4" fmla="*/ 133541 h 204311"/>
                <a:gd name="connsiteX5" fmla="*/ 70961 w 141732"/>
                <a:gd name="connsiteY5" fmla="*/ 204311 h 204311"/>
                <a:gd name="connsiteX6" fmla="*/ 0 w 141732"/>
                <a:gd name="connsiteY6" fmla="*/ 133541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7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7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2" y="0"/>
                    <a:pt x="70961" y="0"/>
                  </a:cubicBezTo>
                  <a:cubicBezTo>
                    <a:pt x="118491" y="0"/>
                    <a:pt x="141732" y="28289"/>
                    <a:pt x="141732" y="71057"/>
                  </a:cubicBezTo>
                  <a:lnTo>
                    <a:pt x="141732" y="133541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5" y="32861"/>
                    <a:pt x="71057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" name="Volný tvar: obrazec 101">
              <a:extLst>
                <a:ext uri="{FF2B5EF4-FFF2-40B4-BE49-F238E27FC236}">
                  <a16:creationId xmlns:a16="http://schemas.microsoft.com/office/drawing/2014/main" id="{A7BBEEF3-4067-9F77-9D8F-AB32173DD0EE}"/>
                </a:ext>
              </a:extLst>
            </p:cNvPr>
            <p:cNvSpPr/>
            <p:nvPr/>
          </p:nvSpPr>
          <p:spPr>
            <a:xfrm>
              <a:off x="2922873" y="1106549"/>
              <a:ext cx="112109" cy="199643"/>
            </a:xfrm>
            <a:custGeom>
              <a:avLst/>
              <a:gdLst>
                <a:gd name="connsiteX0" fmla="*/ 0 w 112109"/>
                <a:gd name="connsiteY0" fmla="*/ 0 h 199643"/>
                <a:gd name="connsiteX1" fmla="*/ 35909 w 112109"/>
                <a:gd name="connsiteY1" fmla="*/ 0 h 199643"/>
                <a:gd name="connsiteX2" fmla="*/ 35909 w 112109"/>
                <a:gd name="connsiteY2" fmla="*/ 168307 h 199643"/>
                <a:gd name="connsiteX3" fmla="*/ 112109 w 112109"/>
                <a:gd name="connsiteY3" fmla="*/ 168307 h 199643"/>
                <a:gd name="connsiteX4" fmla="*/ 112109 w 112109"/>
                <a:gd name="connsiteY4" fmla="*/ 199644 h 199643"/>
                <a:gd name="connsiteX5" fmla="*/ 0 w 112109"/>
                <a:gd name="connsiteY5" fmla="*/ 199644 h 199643"/>
                <a:gd name="connsiteX6" fmla="*/ 0 w 112109"/>
                <a:gd name="connsiteY6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" name="Volný tvar: obrazec 102">
              <a:extLst>
                <a:ext uri="{FF2B5EF4-FFF2-40B4-BE49-F238E27FC236}">
                  <a16:creationId xmlns:a16="http://schemas.microsoft.com/office/drawing/2014/main" id="{97556B47-C631-0D56-61CE-0DAFBA3A3E34}"/>
                </a:ext>
              </a:extLst>
            </p:cNvPr>
            <p:cNvSpPr/>
            <p:nvPr/>
          </p:nvSpPr>
          <p:spPr>
            <a:xfrm>
              <a:off x="3063843" y="1104263"/>
              <a:ext cx="141827" cy="204311"/>
            </a:xfrm>
            <a:custGeom>
              <a:avLst/>
              <a:gdLst>
                <a:gd name="connsiteX0" fmla="*/ 0 w 141827"/>
                <a:gd name="connsiteY0" fmla="*/ 133541 h 204311"/>
                <a:gd name="connsiteX1" fmla="*/ 0 w 141827"/>
                <a:gd name="connsiteY1" fmla="*/ 71057 h 204311"/>
                <a:gd name="connsiteX2" fmla="*/ 71056 w 141827"/>
                <a:gd name="connsiteY2" fmla="*/ 0 h 204311"/>
                <a:gd name="connsiteX3" fmla="*/ 141827 w 141827"/>
                <a:gd name="connsiteY3" fmla="*/ 71057 h 204311"/>
                <a:gd name="connsiteX4" fmla="*/ 141827 w 141827"/>
                <a:gd name="connsiteY4" fmla="*/ 133541 h 204311"/>
                <a:gd name="connsiteX5" fmla="*/ 71056 w 141827"/>
                <a:gd name="connsiteY5" fmla="*/ 204311 h 204311"/>
                <a:gd name="connsiteX6" fmla="*/ 0 w 141827"/>
                <a:gd name="connsiteY6" fmla="*/ 133541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6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6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1" y="0"/>
                    <a:pt x="71056" y="0"/>
                  </a:cubicBezTo>
                  <a:cubicBezTo>
                    <a:pt x="118682" y="0"/>
                    <a:pt x="141827" y="28289"/>
                    <a:pt x="141827" y="71057"/>
                  </a:cubicBezTo>
                  <a:lnTo>
                    <a:pt x="141827" y="133541"/>
                  </a:lnTo>
                  <a:cubicBezTo>
                    <a:pt x="141827" y="176308"/>
                    <a:pt x="118682" y="204311"/>
                    <a:pt x="71056" y="204311"/>
                  </a:cubicBezTo>
                  <a:cubicBezTo>
                    <a:pt x="23431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4" y="32861"/>
                    <a:pt x="71056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" name="Volný tvar: obrazec 103">
              <a:extLst>
                <a:ext uri="{FF2B5EF4-FFF2-40B4-BE49-F238E27FC236}">
                  <a16:creationId xmlns:a16="http://schemas.microsoft.com/office/drawing/2014/main" id="{12786767-0F13-36BD-DF57-DA458FB75463}"/>
                </a:ext>
              </a:extLst>
            </p:cNvPr>
            <p:cNvSpPr/>
            <p:nvPr/>
          </p:nvSpPr>
          <p:spPr>
            <a:xfrm>
              <a:off x="3239294" y="1104168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2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6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154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6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7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5" name="Volný tvar: obrazec 104">
              <a:extLst>
                <a:ext uri="{FF2B5EF4-FFF2-40B4-BE49-F238E27FC236}">
                  <a16:creationId xmlns:a16="http://schemas.microsoft.com/office/drawing/2014/main" id="{A9F8596C-8436-9370-715F-EDB898F532F7}"/>
                </a:ext>
              </a:extLst>
            </p:cNvPr>
            <p:cNvSpPr/>
            <p:nvPr/>
          </p:nvSpPr>
          <p:spPr>
            <a:xfrm>
              <a:off x="3421316" y="1106549"/>
              <a:ext cx="35909" cy="199643"/>
            </a:xfrm>
            <a:custGeom>
              <a:avLst/>
              <a:gdLst>
                <a:gd name="connsiteX0" fmla="*/ 0 w 35909"/>
                <a:gd name="connsiteY0" fmla="*/ 0 h 199643"/>
                <a:gd name="connsiteX1" fmla="*/ 35909 w 35909"/>
                <a:gd name="connsiteY1" fmla="*/ 0 h 199643"/>
                <a:gd name="connsiteX2" fmla="*/ 35909 w 35909"/>
                <a:gd name="connsiteY2" fmla="*/ 199644 h 199643"/>
                <a:gd name="connsiteX3" fmla="*/ 0 w 35909"/>
                <a:gd name="connsiteY3" fmla="*/ 199644 h 199643"/>
                <a:gd name="connsiteX4" fmla="*/ 0 w 35909"/>
                <a:gd name="connsiteY4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6" name="Volný tvar: obrazec 105">
              <a:extLst>
                <a:ext uri="{FF2B5EF4-FFF2-40B4-BE49-F238E27FC236}">
                  <a16:creationId xmlns:a16="http://schemas.microsoft.com/office/drawing/2014/main" id="{59C4448F-AE5F-FFE6-CB1D-E3D4C844E1AE}"/>
                </a:ext>
              </a:extLst>
            </p:cNvPr>
            <p:cNvSpPr/>
            <p:nvPr/>
          </p:nvSpPr>
          <p:spPr>
            <a:xfrm>
              <a:off x="3497612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7" name="Volný tvar: obrazec 106">
              <a:extLst>
                <a:ext uri="{FF2B5EF4-FFF2-40B4-BE49-F238E27FC236}">
                  <a16:creationId xmlns:a16="http://schemas.microsoft.com/office/drawing/2014/main" id="{1CE28362-8A76-0F14-4BC3-6BC7321AAFB7}"/>
                </a:ext>
              </a:extLst>
            </p:cNvPr>
            <p:cNvSpPr/>
            <p:nvPr/>
          </p:nvSpPr>
          <p:spPr>
            <a:xfrm>
              <a:off x="3664395" y="1106549"/>
              <a:ext cx="138874" cy="199643"/>
            </a:xfrm>
            <a:custGeom>
              <a:avLst/>
              <a:gdLst>
                <a:gd name="connsiteX0" fmla="*/ 0 w 138874"/>
                <a:gd name="connsiteY0" fmla="*/ 0 h 199643"/>
                <a:gd name="connsiteX1" fmla="*/ 35909 w 138874"/>
                <a:gd name="connsiteY1" fmla="*/ 0 h 199643"/>
                <a:gd name="connsiteX2" fmla="*/ 35909 w 138874"/>
                <a:gd name="connsiteY2" fmla="*/ 81344 h 199643"/>
                <a:gd name="connsiteX3" fmla="*/ 50482 w 138874"/>
                <a:gd name="connsiteY3" fmla="*/ 81344 h 199643"/>
                <a:gd name="connsiteX4" fmla="*/ 96679 w 138874"/>
                <a:gd name="connsiteY4" fmla="*/ 0 h 199643"/>
                <a:gd name="connsiteX5" fmla="*/ 136588 w 138874"/>
                <a:gd name="connsiteY5" fmla="*/ 0 h 199643"/>
                <a:gd name="connsiteX6" fmla="*/ 80677 w 138874"/>
                <a:gd name="connsiteY6" fmla="*/ 94393 h 199643"/>
                <a:gd name="connsiteX7" fmla="*/ 138874 w 138874"/>
                <a:gd name="connsiteY7" fmla="*/ 199644 h 199643"/>
                <a:gd name="connsiteX8" fmla="*/ 98393 w 138874"/>
                <a:gd name="connsiteY8" fmla="*/ 199644 h 199643"/>
                <a:gd name="connsiteX9" fmla="*/ 51625 w 138874"/>
                <a:gd name="connsiteY9" fmla="*/ 112967 h 199643"/>
                <a:gd name="connsiteX10" fmla="*/ 35909 w 138874"/>
                <a:gd name="connsiteY10" fmla="*/ 112967 h 199643"/>
                <a:gd name="connsiteX11" fmla="*/ 35909 w 138874"/>
                <a:gd name="connsiteY11" fmla="*/ 199644 h 199643"/>
                <a:gd name="connsiteX12" fmla="*/ 0 w 138874"/>
                <a:gd name="connsiteY12" fmla="*/ 199644 h 199643"/>
                <a:gd name="connsiteX13" fmla="*/ 0 w 138874"/>
                <a:gd name="connsiteY13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4" h="199643">
                  <a:moveTo>
                    <a:pt x="0" y="0"/>
                  </a:moveTo>
                  <a:lnTo>
                    <a:pt x="35909" y="0"/>
                  </a:lnTo>
                  <a:lnTo>
                    <a:pt x="35909" y="81344"/>
                  </a:lnTo>
                  <a:lnTo>
                    <a:pt x="50482" y="81344"/>
                  </a:lnTo>
                  <a:lnTo>
                    <a:pt x="96679" y="0"/>
                  </a:lnTo>
                  <a:lnTo>
                    <a:pt x="136588" y="0"/>
                  </a:lnTo>
                  <a:lnTo>
                    <a:pt x="80677" y="94393"/>
                  </a:lnTo>
                  <a:lnTo>
                    <a:pt x="138874" y="199644"/>
                  </a:lnTo>
                  <a:lnTo>
                    <a:pt x="98393" y="199644"/>
                  </a:lnTo>
                  <a:lnTo>
                    <a:pt x="51625" y="112967"/>
                  </a:lnTo>
                  <a:lnTo>
                    <a:pt x="35909" y="112967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8" name="Volný tvar: obrazec 107">
              <a:extLst>
                <a:ext uri="{FF2B5EF4-FFF2-40B4-BE49-F238E27FC236}">
                  <a16:creationId xmlns:a16="http://schemas.microsoft.com/office/drawing/2014/main" id="{196958AD-FB3E-76FC-D5CB-F248BF6C772D}"/>
                </a:ext>
              </a:extLst>
            </p:cNvPr>
            <p:cNvSpPr/>
            <p:nvPr/>
          </p:nvSpPr>
          <p:spPr>
            <a:xfrm>
              <a:off x="3832130" y="1038350"/>
              <a:ext cx="112109" cy="267842"/>
            </a:xfrm>
            <a:custGeom>
              <a:avLst/>
              <a:gdLst>
                <a:gd name="connsiteX0" fmla="*/ 35909 w 112109"/>
                <a:gd name="connsiteY0" fmla="*/ 236506 h 267842"/>
                <a:gd name="connsiteX1" fmla="*/ 112109 w 112109"/>
                <a:gd name="connsiteY1" fmla="*/ 236506 h 267842"/>
                <a:gd name="connsiteX2" fmla="*/ 112109 w 112109"/>
                <a:gd name="connsiteY2" fmla="*/ 267843 h 267842"/>
                <a:gd name="connsiteX3" fmla="*/ 0 w 112109"/>
                <a:gd name="connsiteY3" fmla="*/ 267843 h 267842"/>
                <a:gd name="connsiteX4" fmla="*/ 0 w 112109"/>
                <a:gd name="connsiteY4" fmla="*/ 68199 h 267842"/>
                <a:gd name="connsiteX5" fmla="*/ 112109 w 112109"/>
                <a:gd name="connsiteY5" fmla="*/ 68199 h 267842"/>
                <a:gd name="connsiteX6" fmla="*/ 112109 w 112109"/>
                <a:gd name="connsiteY6" fmla="*/ 99536 h 267842"/>
                <a:gd name="connsiteX7" fmla="*/ 35909 w 112109"/>
                <a:gd name="connsiteY7" fmla="*/ 99536 h 267842"/>
                <a:gd name="connsiteX8" fmla="*/ 35909 w 112109"/>
                <a:gd name="connsiteY8" fmla="*/ 150305 h 267842"/>
                <a:gd name="connsiteX9" fmla="*/ 105823 w 112109"/>
                <a:gd name="connsiteY9" fmla="*/ 150305 h 267842"/>
                <a:gd name="connsiteX10" fmla="*/ 105823 w 112109"/>
                <a:gd name="connsiteY10" fmla="*/ 181642 h 267842"/>
                <a:gd name="connsiteX11" fmla="*/ 35909 w 112109"/>
                <a:gd name="connsiteY11" fmla="*/ 181642 h 267842"/>
                <a:gd name="connsiteX12" fmla="*/ 35909 w 112109"/>
                <a:gd name="connsiteY12" fmla="*/ 236411 h 267842"/>
                <a:gd name="connsiteX13" fmla="*/ 89249 w 112109"/>
                <a:gd name="connsiteY13" fmla="*/ 0 h 267842"/>
                <a:gd name="connsiteX14" fmla="*/ 62103 w 112109"/>
                <a:gd name="connsiteY14" fmla="*/ 49340 h 267842"/>
                <a:gd name="connsiteX15" fmla="*/ 38957 w 112109"/>
                <a:gd name="connsiteY15" fmla="*/ 49340 h 267842"/>
                <a:gd name="connsiteX16" fmla="*/ 53816 w 112109"/>
                <a:gd name="connsiteY16" fmla="*/ 0 h 267842"/>
                <a:gd name="connsiteX17" fmla="*/ 89154 w 112109"/>
                <a:gd name="connsiteY17" fmla="*/ 0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109" h="267842">
                  <a:moveTo>
                    <a:pt x="35909" y="236506"/>
                  </a:moveTo>
                  <a:lnTo>
                    <a:pt x="112109" y="236506"/>
                  </a:lnTo>
                  <a:lnTo>
                    <a:pt x="112109" y="267843"/>
                  </a:lnTo>
                  <a:lnTo>
                    <a:pt x="0" y="267843"/>
                  </a:lnTo>
                  <a:lnTo>
                    <a:pt x="0" y="68199"/>
                  </a:lnTo>
                  <a:lnTo>
                    <a:pt x="112109" y="68199"/>
                  </a:lnTo>
                  <a:lnTo>
                    <a:pt x="112109" y="99536"/>
                  </a:lnTo>
                  <a:lnTo>
                    <a:pt x="35909" y="99536"/>
                  </a:lnTo>
                  <a:lnTo>
                    <a:pt x="35909" y="150305"/>
                  </a:lnTo>
                  <a:lnTo>
                    <a:pt x="105823" y="150305"/>
                  </a:lnTo>
                  <a:lnTo>
                    <a:pt x="105823" y="181642"/>
                  </a:lnTo>
                  <a:lnTo>
                    <a:pt x="35909" y="181642"/>
                  </a:lnTo>
                  <a:lnTo>
                    <a:pt x="35909" y="236411"/>
                  </a:lnTo>
                  <a:close/>
                  <a:moveTo>
                    <a:pt x="89249" y="0"/>
                  </a:moveTo>
                  <a:lnTo>
                    <a:pt x="62103" y="49340"/>
                  </a:lnTo>
                  <a:lnTo>
                    <a:pt x="38957" y="49340"/>
                  </a:lnTo>
                  <a:lnTo>
                    <a:pt x="53816" y="0"/>
                  </a:lnTo>
                  <a:lnTo>
                    <a:pt x="891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9" name="Volný tvar: obrazec 108">
              <a:extLst>
                <a:ext uri="{FF2B5EF4-FFF2-40B4-BE49-F238E27FC236}">
                  <a16:creationId xmlns:a16="http://schemas.microsoft.com/office/drawing/2014/main" id="{8CD50434-A58B-D3ED-917A-5CEEBC843C83}"/>
                </a:ext>
              </a:extLst>
            </p:cNvPr>
            <p:cNvSpPr/>
            <p:nvPr/>
          </p:nvSpPr>
          <p:spPr>
            <a:xfrm>
              <a:off x="1877981" y="1417922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0" name="Volný tvar: obrazec 109">
              <a:extLst>
                <a:ext uri="{FF2B5EF4-FFF2-40B4-BE49-F238E27FC236}">
                  <a16:creationId xmlns:a16="http://schemas.microsoft.com/office/drawing/2014/main" id="{7B628294-5217-9EBD-7D14-5C9A156864C5}"/>
                </a:ext>
              </a:extLst>
            </p:cNvPr>
            <p:cNvSpPr/>
            <p:nvPr/>
          </p:nvSpPr>
          <p:spPr>
            <a:xfrm>
              <a:off x="2044763" y="1420398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5 h 199644"/>
                <a:gd name="connsiteX9" fmla="*/ 105823 w 112109"/>
                <a:gd name="connsiteY9" fmla="*/ 82105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1" name="Volný tvar: obrazec 110">
              <a:extLst>
                <a:ext uri="{FF2B5EF4-FFF2-40B4-BE49-F238E27FC236}">
                  <a16:creationId xmlns:a16="http://schemas.microsoft.com/office/drawing/2014/main" id="{0B3F3AF0-FF85-4B7B-713E-A57F8CE90C99}"/>
                </a:ext>
              </a:extLst>
            </p:cNvPr>
            <p:cNvSpPr/>
            <p:nvPr/>
          </p:nvSpPr>
          <p:spPr>
            <a:xfrm>
              <a:off x="2198497" y="1420398"/>
              <a:ext cx="146113" cy="199644"/>
            </a:xfrm>
            <a:custGeom>
              <a:avLst/>
              <a:gdLst>
                <a:gd name="connsiteX0" fmla="*/ 0 w 146113"/>
                <a:gd name="connsiteY0" fmla="*/ 0 h 199644"/>
                <a:gd name="connsiteX1" fmla="*/ 30861 w 146113"/>
                <a:gd name="connsiteY1" fmla="*/ 0 h 199644"/>
                <a:gd name="connsiteX2" fmla="*/ 111062 w 146113"/>
                <a:gd name="connsiteY2" fmla="*/ 131540 h 199644"/>
                <a:gd name="connsiteX3" fmla="*/ 112204 w 146113"/>
                <a:gd name="connsiteY3" fmla="*/ 131540 h 199644"/>
                <a:gd name="connsiteX4" fmla="*/ 112204 w 146113"/>
                <a:gd name="connsiteY4" fmla="*/ 0 h 199644"/>
                <a:gd name="connsiteX5" fmla="*/ 146114 w 146113"/>
                <a:gd name="connsiteY5" fmla="*/ 0 h 199644"/>
                <a:gd name="connsiteX6" fmla="*/ 146114 w 146113"/>
                <a:gd name="connsiteY6" fmla="*/ 199644 h 199644"/>
                <a:gd name="connsiteX7" fmla="*/ 114776 w 146113"/>
                <a:gd name="connsiteY7" fmla="*/ 199644 h 199644"/>
                <a:gd name="connsiteX8" fmla="*/ 35242 w 146113"/>
                <a:gd name="connsiteY8" fmla="*/ 68104 h 199644"/>
                <a:gd name="connsiteX9" fmla="*/ 34100 w 146113"/>
                <a:gd name="connsiteY9" fmla="*/ 68104 h 199644"/>
                <a:gd name="connsiteX10" fmla="*/ 34100 w 146113"/>
                <a:gd name="connsiteY10" fmla="*/ 199644 h 199644"/>
                <a:gd name="connsiteX11" fmla="*/ 191 w 146113"/>
                <a:gd name="connsiteY11" fmla="*/ 199644 h 199644"/>
                <a:gd name="connsiteX12" fmla="*/ 191 w 146113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4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4" y="0"/>
                  </a:lnTo>
                  <a:lnTo>
                    <a:pt x="146114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1" y="19964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69A33DA6-8F03-C112-B57B-3FFE4243F0AA}"/>
                </a:ext>
              </a:extLst>
            </p:cNvPr>
            <p:cNvSpPr/>
            <p:nvPr/>
          </p:nvSpPr>
          <p:spPr>
            <a:xfrm>
              <a:off x="2380520" y="1420398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9 w 141446"/>
                <a:gd name="connsiteY5" fmla="*/ 199644 h 199644"/>
                <a:gd name="connsiteX6" fmla="*/ 52769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3" name="Volný tvar: obrazec 112">
              <a:extLst>
                <a:ext uri="{FF2B5EF4-FFF2-40B4-BE49-F238E27FC236}">
                  <a16:creationId xmlns:a16="http://schemas.microsoft.com/office/drawing/2014/main" id="{79B7AD0F-DF54-DD2A-CDEE-F7ED53D4031C}"/>
                </a:ext>
              </a:extLst>
            </p:cNvPr>
            <p:cNvSpPr/>
            <p:nvPr/>
          </p:nvSpPr>
          <p:spPr>
            <a:xfrm>
              <a:off x="2558256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4" name="Volný tvar: obrazec 113">
              <a:extLst>
                <a:ext uri="{FF2B5EF4-FFF2-40B4-BE49-F238E27FC236}">
                  <a16:creationId xmlns:a16="http://schemas.microsoft.com/office/drawing/2014/main" id="{5A80B211-72F8-D5CE-CD07-16FCDD678651}"/>
                </a:ext>
              </a:extLst>
            </p:cNvPr>
            <p:cNvSpPr/>
            <p:nvPr/>
          </p:nvSpPr>
          <p:spPr>
            <a:xfrm>
              <a:off x="2728658" y="1420303"/>
              <a:ext cx="139255" cy="202025"/>
            </a:xfrm>
            <a:custGeom>
              <a:avLst/>
              <a:gdLst>
                <a:gd name="connsiteX0" fmla="*/ 191 w 139255"/>
                <a:gd name="connsiteY0" fmla="*/ 134684 h 202025"/>
                <a:gd name="connsiteX1" fmla="*/ 191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6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1" y="134684"/>
                  </a:moveTo>
                  <a:lnTo>
                    <a:pt x="191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6"/>
                    <a:pt x="69723" y="169736"/>
                  </a:cubicBezTo>
                  <a:cubicBezTo>
                    <a:pt x="96488" y="169736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2" y="202025"/>
                    <a:pt x="0" y="177451"/>
                    <a:pt x="0" y="134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5" name="Volný tvar: obrazec 114">
              <a:extLst>
                <a:ext uri="{FF2B5EF4-FFF2-40B4-BE49-F238E27FC236}">
                  <a16:creationId xmlns:a16="http://schemas.microsoft.com/office/drawing/2014/main" id="{E1DAAEE7-B66C-D96D-97F0-F32250CA1C4E}"/>
                </a:ext>
              </a:extLst>
            </p:cNvPr>
            <p:cNvSpPr/>
            <p:nvPr/>
          </p:nvSpPr>
          <p:spPr>
            <a:xfrm>
              <a:off x="2914967" y="1420398"/>
              <a:ext cx="173354" cy="199644"/>
            </a:xfrm>
            <a:custGeom>
              <a:avLst/>
              <a:gdLst>
                <a:gd name="connsiteX0" fmla="*/ 139446 w 173354"/>
                <a:gd name="connsiteY0" fmla="*/ 81820 h 199644"/>
                <a:gd name="connsiteX1" fmla="*/ 138303 w 173354"/>
                <a:gd name="connsiteY1" fmla="*/ 81820 h 199644"/>
                <a:gd name="connsiteX2" fmla="*/ 95821 w 173354"/>
                <a:gd name="connsiteY2" fmla="*/ 166783 h 199644"/>
                <a:gd name="connsiteX3" fmla="*/ 77533 w 173354"/>
                <a:gd name="connsiteY3" fmla="*/ 166783 h 199644"/>
                <a:gd name="connsiteX4" fmla="*/ 35052 w 173354"/>
                <a:gd name="connsiteY4" fmla="*/ 81820 h 199644"/>
                <a:gd name="connsiteX5" fmla="*/ 33909 w 173354"/>
                <a:gd name="connsiteY5" fmla="*/ 81820 h 199644"/>
                <a:gd name="connsiteX6" fmla="*/ 33909 w 173354"/>
                <a:gd name="connsiteY6" fmla="*/ 199644 h 199644"/>
                <a:gd name="connsiteX7" fmla="*/ 0 w 173354"/>
                <a:gd name="connsiteY7" fmla="*/ 199644 h 199644"/>
                <a:gd name="connsiteX8" fmla="*/ 0 w 173354"/>
                <a:gd name="connsiteY8" fmla="*/ 0 h 199644"/>
                <a:gd name="connsiteX9" fmla="*/ 27623 w 173354"/>
                <a:gd name="connsiteY9" fmla="*/ 0 h 199644"/>
                <a:gd name="connsiteX10" fmla="*/ 86106 w 173354"/>
                <a:gd name="connsiteY10" fmla="*/ 114967 h 199644"/>
                <a:gd name="connsiteX11" fmla="*/ 87249 w 173354"/>
                <a:gd name="connsiteY11" fmla="*/ 114967 h 199644"/>
                <a:gd name="connsiteX12" fmla="*/ 146018 w 173354"/>
                <a:gd name="connsiteY12" fmla="*/ 0 h 199644"/>
                <a:gd name="connsiteX13" fmla="*/ 173355 w 173354"/>
                <a:gd name="connsiteY13" fmla="*/ 0 h 199644"/>
                <a:gd name="connsiteX14" fmla="*/ 173355 w 173354"/>
                <a:gd name="connsiteY14" fmla="*/ 199644 h 199644"/>
                <a:gd name="connsiteX15" fmla="*/ 139446 w 173354"/>
                <a:gd name="connsiteY15" fmla="*/ 199644 h 199644"/>
                <a:gd name="connsiteX16" fmla="*/ 139446 w 173354"/>
                <a:gd name="connsiteY16" fmla="*/ 8182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354" h="199644">
                  <a:moveTo>
                    <a:pt x="139446" y="81820"/>
                  </a:moveTo>
                  <a:lnTo>
                    <a:pt x="138303" y="81820"/>
                  </a:lnTo>
                  <a:lnTo>
                    <a:pt x="95821" y="166783"/>
                  </a:lnTo>
                  <a:lnTo>
                    <a:pt x="77533" y="166783"/>
                  </a:lnTo>
                  <a:lnTo>
                    <a:pt x="35052" y="81820"/>
                  </a:lnTo>
                  <a:lnTo>
                    <a:pt x="33909" y="81820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27623" y="0"/>
                  </a:lnTo>
                  <a:lnTo>
                    <a:pt x="86106" y="114967"/>
                  </a:lnTo>
                  <a:lnTo>
                    <a:pt x="87249" y="114967"/>
                  </a:lnTo>
                  <a:lnTo>
                    <a:pt x="146018" y="0"/>
                  </a:lnTo>
                  <a:lnTo>
                    <a:pt x="173355" y="0"/>
                  </a:lnTo>
                  <a:lnTo>
                    <a:pt x="173355" y="199644"/>
                  </a:lnTo>
                  <a:lnTo>
                    <a:pt x="139446" y="199644"/>
                  </a:lnTo>
                  <a:lnTo>
                    <a:pt x="139446" y="818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6" name="Volný tvar: obrazec 115">
              <a:extLst>
                <a:ext uri="{FF2B5EF4-FFF2-40B4-BE49-F238E27FC236}">
                  <a16:creationId xmlns:a16="http://schemas.microsoft.com/office/drawing/2014/main" id="{A643C277-6AF2-32C3-02B4-A26D49B32CBD}"/>
                </a:ext>
              </a:extLst>
            </p:cNvPr>
            <p:cNvSpPr/>
            <p:nvPr/>
          </p:nvSpPr>
          <p:spPr>
            <a:xfrm>
              <a:off x="3221577" y="1420398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1 h 199739"/>
                <a:gd name="connsiteX9" fmla="*/ 59912 w 131540"/>
                <a:gd name="connsiteY9" fmla="*/ 99251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5"/>
                    <a:pt x="131540" y="65627"/>
                  </a:cubicBezTo>
                  <a:cubicBezTo>
                    <a:pt x="131540" y="111824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1"/>
                  </a:moveTo>
                  <a:lnTo>
                    <a:pt x="59912" y="99251"/>
                  </a:lnTo>
                  <a:cubicBezTo>
                    <a:pt x="85534" y="99251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7" name="Volný tvar: obrazec 116">
              <a:extLst>
                <a:ext uri="{FF2B5EF4-FFF2-40B4-BE49-F238E27FC236}">
                  <a16:creationId xmlns:a16="http://schemas.microsoft.com/office/drawing/2014/main" id="{D487607E-19A7-1DC6-1D2B-4C3C35E9D84E}"/>
                </a:ext>
              </a:extLst>
            </p:cNvPr>
            <p:cNvSpPr/>
            <p:nvPr/>
          </p:nvSpPr>
          <p:spPr>
            <a:xfrm>
              <a:off x="3390741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4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4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8" name="Volný tvar: obrazec 117">
              <a:extLst>
                <a:ext uri="{FF2B5EF4-FFF2-40B4-BE49-F238E27FC236}">
                  <a16:creationId xmlns:a16="http://schemas.microsoft.com/office/drawing/2014/main" id="{20B2AA93-94B1-29BD-EC5B-D4B47D8AD1C9}"/>
                </a:ext>
              </a:extLst>
            </p:cNvPr>
            <p:cNvSpPr/>
            <p:nvPr/>
          </p:nvSpPr>
          <p:spPr>
            <a:xfrm>
              <a:off x="3544856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8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7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8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9" name="Volný tvar: obrazec 118">
              <a:extLst>
                <a:ext uri="{FF2B5EF4-FFF2-40B4-BE49-F238E27FC236}">
                  <a16:creationId xmlns:a16="http://schemas.microsoft.com/office/drawing/2014/main" id="{5BE82344-5414-0E39-D570-2EAC088FCC72}"/>
                </a:ext>
              </a:extLst>
            </p:cNvPr>
            <p:cNvSpPr/>
            <p:nvPr/>
          </p:nvSpPr>
          <p:spPr>
            <a:xfrm>
              <a:off x="3737737" y="1420398"/>
              <a:ext cx="141732" cy="199644"/>
            </a:xfrm>
            <a:custGeom>
              <a:avLst/>
              <a:gdLst>
                <a:gd name="connsiteX0" fmla="*/ 105823 w 141732"/>
                <a:gd name="connsiteY0" fmla="*/ 113538 h 199644"/>
                <a:gd name="connsiteX1" fmla="*/ 35909 w 141732"/>
                <a:gd name="connsiteY1" fmla="*/ 113538 h 199644"/>
                <a:gd name="connsiteX2" fmla="*/ 35909 w 141732"/>
                <a:gd name="connsiteY2" fmla="*/ 199644 h 199644"/>
                <a:gd name="connsiteX3" fmla="*/ 0 w 141732"/>
                <a:gd name="connsiteY3" fmla="*/ 199644 h 199644"/>
                <a:gd name="connsiteX4" fmla="*/ 0 w 141732"/>
                <a:gd name="connsiteY4" fmla="*/ 0 h 199644"/>
                <a:gd name="connsiteX5" fmla="*/ 35909 w 141732"/>
                <a:gd name="connsiteY5" fmla="*/ 0 h 199644"/>
                <a:gd name="connsiteX6" fmla="*/ 35909 w 141732"/>
                <a:gd name="connsiteY6" fmla="*/ 81915 h 199644"/>
                <a:gd name="connsiteX7" fmla="*/ 105823 w 141732"/>
                <a:gd name="connsiteY7" fmla="*/ 81915 h 199644"/>
                <a:gd name="connsiteX8" fmla="*/ 105823 w 141732"/>
                <a:gd name="connsiteY8" fmla="*/ 0 h 199644"/>
                <a:gd name="connsiteX9" fmla="*/ 141732 w 141732"/>
                <a:gd name="connsiteY9" fmla="*/ 0 h 199644"/>
                <a:gd name="connsiteX10" fmla="*/ 141732 w 141732"/>
                <a:gd name="connsiteY10" fmla="*/ 199644 h 199644"/>
                <a:gd name="connsiteX11" fmla="*/ 105823 w 141732"/>
                <a:gd name="connsiteY11" fmla="*/ 199644 h 199644"/>
                <a:gd name="connsiteX12" fmla="*/ 105823 w 141732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0" name="Volný tvar: obrazec 119">
              <a:extLst>
                <a:ext uri="{FF2B5EF4-FFF2-40B4-BE49-F238E27FC236}">
                  <a16:creationId xmlns:a16="http://schemas.microsoft.com/office/drawing/2014/main" id="{6AB4A3BA-1EA3-61C4-36FB-C4DC26DDF9AD}"/>
                </a:ext>
              </a:extLst>
            </p:cNvPr>
            <p:cNvSpPr/>
            <p:nvPr/>
          </p:nvSpPr>
          <p:spPr>
            <a:xfrm>
              <a:off x="3909759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7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6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6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682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CFA1D-CE01-47EE-B02E-D863DAFF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30741-E961-4ACB-A9CC-5C1C09179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979AD8-E557-41FA-B236-FF4F1476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C1DC72-C978-44C9-B9EC-8943D9C7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57A5A5-786F-4F4C-B327-88E181E7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EC68F3-9469-41C2-A465-249844AF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F5ECD2-D04D-47A8-9192-38646EA8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9" y="1520825"/>
            <a:ext cx="5181600" cy="405683"/>
          </a:xfrm>
          <a:solidFill>
            <a:schemeClr val="bg2"/>
          </a:solidFill>
        </p:spPr>
        <p:txBody>
          <a:bodyPr wrap="square"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E65E52-2B9C-4877-8693-ACD614756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973" y="1518394"/>
            <a:ext cx="5183188" cy="405683"/>
          </a:xfrm>
          <a:solidFill>
            <a:schemeClr val="bg2"/>
          </a:solidFill>
        </p:spPr>
        <p:txBody>
          <a:bodyPr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19651EA-DF11-4B7B-BCE5-BE414C4F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7F5DA1D-AD0C-4500-BD3A-DEFF1379C4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31838" y="1929183"/>
            <a:ext cx="5181600" cy="4416055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3644586A-3D56-4FA7-B057-CE0A81F3B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924077"/>
            <a:ext cx="5181600" cy="4421161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E9449-9096-451C-8444-9A596B2494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9490-6D4A-43C4-96DB-664861D837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1482C-FD32-443C-8819-92546F4A97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AD42C-C38A-4C2A-A931-6FB17C86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E3DE3D-C35C-45D2-90FC-84FC54B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B8B82A-B3E5-4EF6-8DB5-6358746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2A9E40-181A-46D7-A2CA-13AC584F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9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9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fický objekt 1">
            <a:extLst>
              <a:ext uri="{FF2B5EF4-FFF2-40B4-BE49-F238E27FC236}">
                <a16:creationId xmlns:a16="http://schemas.microsoft.com/office/drawing/2014/main" id="{200C2746-EA34-4822-9B61-2C422F3DC6BC}"/>
              </a:ext>
            </a:extLst>
          </p:cNvPr>
          <p:cNvGrpSpPr/>
          <p:nvPr/>
        </p:nvGrpSpPr>
        <p:grpSpPr>
          <a:xfrm>
            <a:off x="0" y="1147825"/>
            <a:ext cx="5342190" cy="5710175"/>
            <a:chOff x="0" y="1147825"/>
            <a:chExt cx="5342190" cy="5710175"/>
          </a:xfrm>
          <a:solidFill>
            <a:schemeClr val="bg1"/>
          </a:solidFill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98AAA980-66E2-441D-8407-E0FBA547EF74}"/>
                </a:ext>
              </a:extLst>
            </p:cNvPr>
            <p:cNvSpPr/>
            <p:nvPr/>
          </p:nvSpPr>
          <p:spPr>
            <a:xfrm>
              <a:off x="1157350" y="1147825"/>
              <a:ext cx="4184840" cy="4185412"/>
            </a:xfrm>
            <a:custGeom>
              <a:avLst/>
              <a:gdLst>
                <a:gd name="connsiteX0" fmla="*/ 760032 w 4184840"/>
                <a:gd name="connsiteY0" fmla="*/ 0 h 4185412"/>
                <a:gd name="connsiteX1" fmla="*/ 0 w 4184840"/>
                <a:gd name="connsiteY1" fmla="*/ 760921 h 4185412"/>
                <a:gd name="connsiteX2" fmla="*/ 1330643 w 4184840"/>
                <a:gd name="connsiteY2" fmla="*/ 2092706 h 4185412"/>
                <a:gd name="connsiteX3" fmla="*/ 0 w 4184840"/>
                <a:gd name="connsiteY3" fmla="*/ 3424238 h 4185412"/>
                <a:gd name="connsiteX4" fmla="*/ 760032 w 4184840"/>
                <a:gd name="connsiteY4" fmla="*/ 4185412 h 4185412"/>
                <a:gd name="connsiteX5" fmla="*/ 2092325 w 4184840"/>
                <a:gd name="connsiteY5" fmla="*/ 2853627 h 4185412"/>
                <a:gd name="connsiteX6" fmla="*/ 3423539 w 4184840"/>
                <a:gd name="connsiteY6" fmla="*/ 4185412 h 4185412"/>
                <a:gd name="connsiteX7" fmla="*/ 4184841 w 4184840"/>
                <a:gd name="connsiteY7" fmla="*/ 3424238 h 41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4840" h="4185412">
                  <a:moveTo>
                    <a:pt x="760032" y="0"/>
                  </a:moveTo>
                  <a:lnTo>
                    <a:pt x="0" y="760921"/>
                  </a:lnTo>
                  <a:lnTo>
                    <a:pt x="1330643" y="2092706"/>
                  </a:lnTo>
                  <a:lnTo>
                    <a:pt x="0" y="3424238"/>
                  </a:lnTo>
                  <a:lnTo>
                    <a:pt x="760032" y="4185412"/>
                  </a:lnTo>
                  <a:lnTo>
                    <a:pt x="2092325" y="2853627"/>
                  </a:lnTo>
                  <a:lnTo>
                    <a:pt x="3423539" y="4185412"/>
                  </a:lnTo>
                  <a:lnTo>
                    <a:pt x="4184841" y="3424238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BF59F068-403B-4863-86EB-486EA4286351}"/>
                </a:ext>
              </a:extLst>
            </p:cNvPr>
            <p:cNvSpPr/>
            <p:nvPr/>
          </p:nvSpPr>
          <p:spPr>
            <a:xfrm>
              <a:off x="0" y="2479675"/>
              <a:ext cx="4009897" cy="4378325"/>
            </a:xfrm>
            <a:custGeom>
              <a:avLst/>
              <a:gdLst>
                <a:gd name="connsiteX0" fmla="*/ 3055493 w 4009897"/>
                <a:gd name="connsiteY0" fmla="*/ 4378325 h 4378325"/>
                <a:gd name="connsiteX1" fmla="*/ 4009898 w 4009897"/>
                <a:gd name="connsiteY1" fmla="*/ 3423793 h 4378325"/>
                <a:gd name="connsiteX2" fmla="*/ 3249676 w 4009897"/>
                <a:gd name="connsiteY2" fmla="*/ 2663253 h 4378325"/>
                <a:gd name="connsiteX3" fmla="*/ 1917383 w 4009897"/>
                <a:gd name="connsiteY3" fmla="*/ 3994722 h 4378325"/>
                <a:gd name="connsiteX4" fmla="*/ 15431 w 4009897"/>
                <a:gd name="connsiteY4" fmla="*/ 2092389 h 4378325"/>
                <a:gd name="connsiteX5" fmla="*/ 1346835 w 4009897"/>
                <a:gd name="connsiteY5" fmla="*/ 760857 h 4378325"/>
                <a:gd name="connsiteX6" fmla="*/ 586169 w 4009897"/>
                <a:gd name="connsiteY6" fmla="*/ 0 h 4378325"/>
                <a:gd name="connsiteX7" fmla="*/ 0 w 4009897"/>
                <a:gd name="connsiteY7" fmla="*/ 586232 h 4378325"/>
                <a:gd name="connsiteX8" fmla="*/ 0 w 4009897"/>
                <a:gd name="connsiteY8" fmla="*/ 3598799 h 4378325"/>
                <a:gd name="connsiteX9" fmla="*/ 779399 w 4009897"/>
                <a:gd name="connsiteY9" fmla="*/ 4378325 h 437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897" h="4378325">
                  <a:moveTo>
                    <a:pt x="3055493" y="4378325"/>
                  </a:moveTo>
                  <a:lnTo>
                    <a:pt x="4009898" y="3423793"/>
                  </a:lnTo>
                  <a:lnTo>
                    <a:pt x="3249676" y="2663253"/>
                  </a:lnTo>
                  <a:lnTo>
                    <a:pt x="1917383" y="3994722"/>
                  </a:lnTo>
                  <a:lnTo>
                    <a:pt x="15431" y="2092389"/>
                  </a:lnTo>
                  <a:lnTo>
                    <a:pt x="1346835" y="760857"/>
                  </a:lnTo>
                  <a:lnTo>
                    <a:pt x="586169" y="0"/>
                  </a:lnTo>
                  <a:lnTo>
                    <a:pt x="0" y="586232"/>
                  </a:lnTo>
                  <a:lnTo>
                    <a:pt x="0" y="3598799"/>
                  </a:lnTo>
                  <a:lnTo>
                    <a:pt x="779399" y="437832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787" y="3324119"/>
            <a:ext cx="5286375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6173788" y="4515750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text 32">
            <a:extLst>
              <a:ext uri="{FF2B5EF4-FFF2-40B4-BE49-F238E27FC236}">
                <a16:creationId xmlns:a16="http://schemas.microsoft.com/office/drawing/2014/main" id="{9FD90688-662E-44B4-A568-72402A422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3787" y="4773067"/>
            <a:ext cx="5286375" cy="246221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8" name="Zástupný text 32">
            <a:extLst>
              <a:ext uri="{FF2B5EF4-FFF2-40B4-BE49-F238E27FC236}">
                <a16:creationId xmlns:a16="http://schemas.microsoft.com/office/drawing/2014/main" id="{2DEB14FB-C251-4DBD-BE92-AC25979C1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787" y="5465824"/>
            <a:ext cx="5286375" cy="215444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19" name="Zástupný text 32">
            <a:extLst>
              <a:ext uri="{FF2B5EF4-FFF2-40B4-BE49-F238E27FC236}">
                <a16:creationId xmlns:a16="http://schemas.microsoft.com/office/drawing/2014/main" id="{B8430301-EFC7-43E7-BBE5-A891E4EEC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787" y="5758462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@tc.cz</a:t>
            </a:r>
          </a:p>
        </p:txBody>
      </p:sp>
      <p:sp>
        <p:nvSpPr>
          <p:cNvPr id="20" name="Zástupný text 32">
            <a:extLst>
              <a:ext uri="{FF2B5EF4-FFF2-40B4-BE49-F238E27FC236}">
                <a16:creationId xmlns:a16="http://schemas.microsoft.com/office/drawing/2014/main" id="{04CDD31E-54C0-4343-9E62-319638C11B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787" y="5059120"/>
            <a:ext cx="5286375" cy="246221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F</a:t>
            </a:r>
            <a:r>
              <a:rPr lang="cs-CZ" dirty="0" err="1"/>
              <a:t>unkce</a:t>
            </a:r>
            <a:r>
              <a:rPr lang="cs-CZ" dirty="0"/>
              <a:t> v organizaci</a:t>
            </a:r>
          </a:p>
        </p:txBody>
      </p:sp>
      <p:sp>
        <p:nvSpPr>
          <p:cNvPr id="21" name="Zástupný text 32">
            <a:extLst>
              <a:ext uri="{FF2B5EF4-FFF2-40B4-BE49-F238E27FC236}">
                <a16:creationId xmlns:a16="http://schemas.microsoft.com/office/drawing/2014/main" id="{8A75B852-3740-4738-ADCA-24DB33755A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787" y="6129794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www.tc.cz</a:t>
            </a:r>
          </a:p>
        </p:txBody>
      </p:sp>
    </p:spTree>
    <p:extLst>
      <p:ext uri="{BB962C8B-B14F-4D97-AF65-F5344CB8AC3E}">
        <p14:creationId xmlns:p14="http://schemas.microsoft.com/office/powerpoint/2010/main" val="1655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 – 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6" name="Grafický objekt 5">
            <a:extLst>
              <a:ext uri="{FF2B5EF4-FFF2-40B4-BE49-F238E27FC236}">
                <a16:creationId xmlns:a16="http://schemas.microsoft.com/office/drawing/2014/main" id="{A2812E39-9B8B-8A5E-B1FF-8FF70CD44394}"/>
              </a:ext>
            </a:extLst>
          </p:cNvPr>
          <p:cNvGrpSpPr/>
          <p:nvPr/>
        </p:nvGrpSpPr>
        <p:grpSpPr>
          <a:xfrm>
            <a:off x="1872933" y="1101376"/>
            <a:ext cx="2084355" cy="518255"/>
            <a:chOff x="1872933" y="2471482"/>
            <a:chExt cx="2084355" cy="518255"/>
          </a:xfrm>
          <a:solidFill>
            <a:srgbClr val="FFFFFF"/>
          </a:solidFill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D6015340-659A-702D-5901-5E4BB3CEA331}"/>
                </a:ext>
              </a:extLst>
            </p:cNvPr>
            <p:cNvSpPr/>
            <p:nvPr/>
          </p:nvSpPr>
          <p:spPr>
            <a:xfrm>
              <a:off x="1872933" y="2473863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8 w 141446"/>
                <a:gd name="connsiteY5" fmla="*/ 199644 h 199644"/>
                <a:gd name="connsiteX6" fmla="*/ 52768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1C074E6D-0AFF-89D6-AABB-C565C5E4E906}"/>
                </a:ext>
              </a:extLst>
            </p:cNvPr>
            <p:cNvSpPr/>
            <p:nvPr/>
          </p:nvSpPr>
          <p:spPr>
            <a:xfrm>
              <a:off x="2050669" y="2473863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6 h 199644"/>
                <a:gd name="connsiteX9" fmla="*/ 105823 w 112109"/>
                <a:gd name="connsiteY9" fmla="*/ 82106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F26281CE-17E0-9608-F51F-851CC2E142D7}"/>
                </a:ext>
              </a:extLst>
            </p:cNvPr>
            <p:cNvSpPr/>
            <p:nvPr/>
          </p:nvSpPr>
          <p:spPr>
            <a:xfrm>
              <a:off x="2197449" y="2471482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7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6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786DAF37-20F0-CABE-666B-CC223C204E13}"/>
                </a:ext>
              </a:extLst>
            </p:cNvPr>
            <p:cNvSpPr/>
            <p:nvPr/>
          </p:nvSpPr>
          <p:spPr>
            <a:xfrm>
              <a:off x="2364232" y="2473863"/>
              <a:ext cx="141731" cy="199644"/>
            </a:xfrm>
            <a:custGeom>
              <a:avLst/>
              <a:gdLst>
                <a:gd name="connsiteX0" fmla="*/ 105823 w 141731"/>
                <a:gd name="connsiteY0" fmla="*/ 113538 h 199644"/>
                <a:gd name="connsiteX1" fmla="*/ 35909 w 141731"/>
                <a:gd name="connsiteY1" fmla="*/ 113538 h 199644"/>
                <a:gd name="connsiteX2" fmla="*/ 35909 w 141731"/>
                <a:gd name="connsiteY2" fmla="*/ 199644 h 199644"/>
                <a:gd name="connsiteX3" fmla="*/ 0 w 141731"/>
                <a:gd name="connsiteY3" fmla="*/ 199644 h 199644"/>
                <a:gd name="connsiteX4" fmla="*/ 0 w 141731"/>
                <a:gd name="connsiteY4" fmla="*/ 0 h 199644"/>
                <a:gd name="connsiteX5" fmla="*/ 35909 w 141731"/>
                <a:gd name="connsiteY5" fmla="*/ 0 h 199644"/>
                <a:gd name="connsiteX6" fmla="*/ 35909 w 141731"/>
                <a:gd name="connsiteY6" fmla="*/ 81915 h 199644"/>
                <a:gd name="connsiteX7" fmla="*/ 105823 w 141731"/>
                <a:gd name="connsiteY7" fmla="*/ 81915 h 199644"/>
                <a:gd name="connsiteX8" fmla="*/ 105823 w 141731"/>
                <a:gd name="connsiteY8" fmla="*/ 0 h 199644"/>
                <a:gd name="connsiteX9" fmla="*/ 141732 w 141731"/>
                <a:gd name="connsiteY9" fmla="*/ 0 h 199644"/>
                <a:gd name="connsiteX10" fmla="*/ 141732 w 141731"/>
                <a:gd name="connsiteY10" fmla="*/ 199644 h 199644"/>
                <a:gd name="connsiteX11" fmla="*/ 105823 w 141731"/>
                <a:gd name="connsiteY11" fmla="*/ 199644 h 199644"/>
                <a:gd name="connsiteX12" fmla="*/ 105823 w 141731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1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93474CE-2E17-4028-6533-820D5BAF77CE}"/>
                </a:ext>
              </a:extLst>
            </p:cNvPr>
            <p:cNvSpPr/>
            <p:nvPr/>
          </p:nvSpPr>
          <p:spPr>
            <a:xfrm>
              <a:off x="2553399" y="2473863"/>
              <a:ext cx="146018" cy="199644"/>
            </a:xfrm>
            <a:custGeom>
              <a:avLst/>
              <a:gdLst>
                <a:gd name="connsiteX0" fmla="*/ 0 w 146018"/>
                <a:gd name="connsiteY0" fmla="*/ 0 h 199644"/>
                <a:gd name="connsiteX1" fmla="*/ 30861 w 146018"/>
                <a:gd name="connsiteY1" fmla="*/ 0 h 199644"/>
                <a:gd name="connsiteX2" fmla="*/ 110966 w 146018"/>
                <a:gd name="connsiteY2" fmla="*/ 131540 h 199644"/>
                <a:gd name="connsiteX3" fmla="*/ 112109 w 146018"/>
                <a:gd name="connsiteY3" fmla="*/ 131540 h 199644"/>
                <a:gd name="connsiteX4" fmla="*/ 112109 w 146018"/>
                <a:gd name="connsiteY4" fmla="*/ 0 h 199644"/>
                <a:gd name="connsiteX5" fmla="*/ 146018 w 146018"/>
                <a:gd name="connsiteY5" fmla="*/ 0 h 199644"/>
                <a:gd name="connsiteX6" fmla="*/ 146018 w 146018"/>
                <a:gd name="connsiteY6" fmla="*/ 199644 h 199644"/>
                <a:gd name="connsiteX7" fmla="*/ 114681 w 146018"/>
                <a:gd name="connsiteY7" fmla="*/ 199644 h 199644"/>
                <a:gd name="connsiteX8" fmla="*/ 35052 w 146018"/>
                <a:gd name="connsiteY8" fmla="*/ 68104 h 199644"/>
                <a:gd name="connsiteX9" fmla="*/ 33909 w 146018"/>
                <a:gd name="connsiteY9" fmla="*/ 68104 h 199644"/>
                <a:gd name="connsiteX10" fmla="*/ 33909 w 146018"/>
                <a:gd name="connsiteY10" fmla="*/ 199644 h 199644"/>
                <a:gd name="connsiteX11" fmla="*/ 0 w 146018"/>
                <a:gd name="connsiteY11" fmla="*/ 199644 h 199644"/>
                <a:gd name="connsiteX12" fmla="*/ 0 w 146018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4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AA32EF0-5A3A-0FE3-D699-CCE8F05F0026}"/>
                </a:ext>
              </a:extLst>
            </p:cNvPr>
            <p:cNvSpPr/>
            <p:nvPr/>
          </p:nvSpPr>
          <p:spPr>
            <a:xfrm>
              <a:off x="2739993" y="2471577"/>
              <a:ext cx="141732" cy="204311"/>
            </a:xfrm>
            <a:custGeom>
              <a:avLst/>
              <a:gdLst>
                <a:gd name="connsiteX0" fmla="*/ 0 w 141732"/>
                <a:gd name="connsiteY0" fmla="*/ 133540 h 204311"/>
                <a:gd name="connsiteX1" fmla="*/ 0 w 141732"/>
                <a:gd name="connsiteY1" fmla="*/ 71056 h 204311"/>
                <a:gd name="connsiteX2" fmla="*/ 70961 w 141732"/>
                <a:gd name="connsiteY2" fmla="*/ 0 h 204311"/>
                <a:gd name="connsiteX3" fmla="*/ 141732 w 141732"/>
                <a:gd name="connsiteY3" fmla="*/ 71056 h 204311"/>
                <a:gd name="connsiteX4" fmla="*/ 141732 w 141732"/>
                <a:gd name="connsiteY4" fmla="*/ 133540 h 204311"/>
                <a:gd name="connsiteX5" fmla="*/ 70961 w 141732"/>
                <a:gd name="connsiteY5" fmla="*/ 204311 h 204311"/>
                <a:gd name="connsiteX6" fmla="*/ 0 w 141732"/>
                <a:gd name="connsiteY6" fmla="*/ 133540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6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6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1" y="0"/>
                    <a:pt x="70961" y="0"/>
                  </a:cubicBezTo>
                  <a:cubicBezTo>
                    <a:pt x="118491" y="0"/>
                    <a:pt x="141732" y="28289"/>
                    <a:pt x="141732" y="71056"/>
                  </a:cubicBezTo>
                  <a:lnTo>
                    <a:pt x="141732" y="133540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4" y="32861"/>
                    <a:pt x="71056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0632924-AF9D-6CB8-ADCC-40CBE91773A2}"/>
                </a:ext>
              </a:extLst>
            </p:cNvPr>
            <p:cNvSpPr/>
            <p:nvPr/>
          </p:nvSpPr>
          <p:spPr>
            <a:xfrm>
              <a:off x="2922207" y="2473863"/>
              <a:ext cx="112109" cy="199644"/>
            </a:xfrm>
            <a:custGeom>
              <a:avLst/>
              <a:gdLst>
                <a:gd name="connsiteX0" fmla="*/ 0 w 112109"/>
                <a:gd name="connsiteY0" fmla="*/ 0 h 199644"/>
                <a:gd name="connsiteX1" fmla="*/ 35909 w 112109"/>
                <a:gd name="connsiteY1" fmla="*/ 0 h 199644"/>
                <a:gd name="connsiteX2" fmla="*/ 35909 w 112109"/>
                <a:gd name="connsiteY2" fmla="*/ 168307 h 199644"/>
                <a:gd name="connsiteX3" fmla="*/ 112109 w 112109"/>
                <a:gd name="connsiteY3" fmla="*/ 168307 h 199644"/>
                <a:gd name="connsiteX4" fmla="*/ 112109 w 112109"/>
                <a:gd name="connsiteY4" fmla="*/ 199644 h 199644"/>
                <a:gd name="connsiteX5" fmla="*/ 0 w 112109"/>
                <a:gd name="connsiteY5" fmla="*/ 199644 h 199644"/>
                <a:gd name="connsiteX6" fmla="*/ 0 w 112109"/>
                <a:gd name="connsiteY6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4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C70C7ECF-655F-C94E-E90E-FA7041BE4A8C}"/>
                </a:ext>
              </a:extLst>
            </p:cNvPr>
            <p:cNvSpPr/>
            <p:nvPr/>
          </p:nvSpPr>
          <p:spPr>
            <a:xfrm>
              <a:off x="3063176" y="2471577"/>
              <a:ext cx="141827" cy="204311"/>
            </a:xfrm>
            <a:custGeom>
              <a:avLst/>
              <a:gdLst>
                <a:gd name="connsiteX0" fmla="*/ 0 w 141827"/>
                <a:gd name="connsiteY0" fmla="*/ 133540 h 204311"/>
                <a:gd name="connsiteX1" fmla="*/ 0 w 141827"/>
                <a:gd name="connsiteY1" fmla="*/ 71056 h 204311"/>
                <a:gd name="connsiteX2" fmla="*/ 71057 w 141827"/>
                <a:gd name="connsiteY2" fmla="*/ 0 h 204311"/>
                <a:gd name="connsiteX3" fmla="*/ 141827 w 141827"/>
                <a:gd name="connsiteY3" fmla="*/ 71056 h 204311"/>
                <a:gd name="connsiteX4" fmla="*/ 141827 w 141827"/>
                <a:gd name="connsiteY4" fmla="*/ 133540 h 204311"/>
                <a:gd name="connsiteX5" fmla="*/ 71057 w 141827"/>
                <a:gd name="connsiteY5" fmla="*/ 204311 h 204311"/>
                <a:gd name="connsiteX6" fmla="*/ 0 w 141827"/>
                <a:gd name="connsiteY6" fmla="*/ 133540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7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7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2" y="0"/>
                    <a:pt x="71057" y="0"/>
                  </a:cubicBezTo>
                  <a:cubicBezTo>
                    <a:pt x="118682" y="0"/>
                    <a:pt x="141827" y="28289"/>
                    <a:pt x="141827" y="71056"/>
                  </a:cubicBezTo>
                  <a:lnTo>
                    <a:pt x="141827" y="133540"/>
                  </a:lnTo>
                  <a:cubicBezTo>
                    <a:pt x="141827" y="176308"/>
                    <a:pt x="118682" y="204311"/>
                    <a:pt x="71057" y="204311"/>
                  </a:cubicBezTo>
                  <a:cubicBezTo>
                    <a:pt x="23432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5" y="32861"/>
                    <a:pt x="71057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3ACE571A-BCF6-BC3A-B7CA-C4BFD3B3B047}"/>
                </a:ext>
              </a:extLst>
            </p:cNvPr>
            <p:cNvSpPr/>
            <p:nvPr/>
          </p:nvSpPr>
          <p:spPr>
            <a:xfrm>
              <a:off x="3238627" y="2471577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7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7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7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7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7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6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7DABC1C2-4942-FACF-C2B6-47D2D4B6FEBE}"/>
                </a:ext>
              </a:extLst>
            </p:cNvPr>
            <p:cNvSpPr/>
            <p:nvPr/>
          </p:nvSpPr>
          <p:spPr>
            <a:xfrm>
              <a:off x="3402647" y="2473863"/>
              <a:ext cx="156495" cy="199739"/>
            </a:xfrm>
            <a:custGeom>
              <a:avLst/>
              <a:gdLst>
                <a:gd name="connsiteX0" fmla="*/ 60484 w 156495"/>
                <a:gd name="connsiteY0" fmla="*/ 124397 h 199739"/>
                <a:gd name="connsiteX1" fmla="*/ 0 w 156495"/>
                <a:gd name="connsiteY1" fmla="*/ 0 h 199739"/>
                <a:gd name="connsiteX2" fmla="*/ 38767 w 156495"/>
                <a:gd name="connsiteY2" fmla="*/ 0 h 199739"/>
                <a:gd name="connsiteX3" fmla="*/ 77819 w 156495"/>
                <a:gd name="connsiteY3" fmla="*/ 89535 h 199739"/>
                <a:gd name="connsiteX4" fmla="*/ 78962 w 156495"/>
                <a:gd name="connsiteY4" fmla="*/ 89535 h 199739"/>
                <a:gd name="connsiteX5" fmla="*/ 118301 w 156495"/>
                <a:gd name="connsiteY5" fmla="*/ 0 h 199739"/>
                <a:gd name="connsiteX6" fmla="*/ 156496 w 156495"/>
                <a:gd name="connsiteY6" fmla="*/ 0 h 199739"/>
                <a:gd name="connsiteX7" fmla="*/ 96298 w 156495"/>
                <a:gd name="connsiteY7" fmla="*/ 124397 h 199739"/>
                <a:gd name="connsiteX8" fmla="*/ 96298 w 156495"/>
                <a:gd name="connsiteY8" fmla="*/ 199739 h 199739"/>
                <a:gd name="connsiteX9" fmla="*/ 60388 w 156495"/>
                <a:gd name="connsiteY9" fmla="*/ 199739 h 199739"/>
                <a:gd name="connsiteX10" fmla="*/ 60388 w 156495"/>
                <a:gd name="connsiteY10" fmla="*/ 124397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495" h="199739">
                  <a:moveTo>
                    <a:pt x="60484" y="124397"/>
                  </a:moveTo>
                  <a:lnTo>
                    <a:pt x="0" y="0"/>
                  </a:lnTo>
                  <a:lnTo>
                    <a:pt x="38767" y="0"/>
                  </a:lnTo>
                  <a:lnTo>
                    <a:pt x="77819" y="89535"/>
                  </a:lnTo>
                  <a:lnTo>
                    <a:pt x="78962" y="89535"/>
                  </a:lnTo>
                  <a:lnTo>
                    <a:pt x="118301" y="0"/>
                  </a:lnTo>
                  <a:lnTo>
                    <a:pt x="156496" y="0"/>
                  </a:lnTo>
                  <a:lnTo>
                    <a:pt x="96298" y="124397"/>
                  </a:lnTo>
                  <a:lnTo>
                    <a:pt x="96298" y="199739"/>
                  </a:lnTo>
                  <a:lnTo>
                    <a:pt x="60388" y="199739"/>
                  </a:lnTo>
                  <a:lnTo>
                    <a:pt x="60388" y="1243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0017D66E-2040-7457-2263-16FCF92E1A79}"/>
                </a:ext>
              </a:extLst>
            </p:cNvPr>
            <p:cNvSpPr/>
            <p:nvPr/>
          </p:nvSpPr>
          <p:spPr>
            <a:xfrm>
              <a:off x="1877314" y="2785331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5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715CB326-2963-C831-003A-0E3F77DC99C5}"/>
                </a:ext>
              </a:extLst>
            </p:cNvPr>
            <p:cNvSpPr/>
            <p:nvPr/>
          </p:nvSpPr>
          <p:spPr>
            <a:xfrm>
              <a:off x="2044097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A869AFB7-3252-B28E-5DF3-EAB70D61ECC2}"/>
                </a:ext>
              </a:extLst>
            </p:cNvPr>
            <p:cNvSpPr/>
            <p:nvPr/>
          </p:nvSpPr>
          <p:spPr>
            <a:xfrm>
              <a:off x="2197830" y="2787712"/>
              <a:ext cx="146113" cy="199643"/>
            </a:xfrm>
            <a:custGeom>
              <a:avLst/>
              <a:gdLst>
                <a:gd name="connsiteX0" fmla="*/ 0 w 146113"/>
                <a:gd name="connsiteY0" fmla="*/ 0 h 199643"/>
                <a:gd name="connsiteX1" fmla="*/ 30861 w 146113"/>
                <a:gd name="connsiteY1" fmla="*/ 0 h 199643"/>
                <a:gd name="connsiteX2" fmla="*/ 111062 w 146113"/>
                <a:gd name="connsiteY2" fmla="*/ 131540 h 199643"/>
                <a:gd name="connsiteX3" fmla="*/ 112204 w 146113"/>
                <a:gd name="connsiteY3" fmla="*/ 131540 h 199643"/>
                <a:gd name="connsiteX4" fmla="*/ 112204 w 146113"/>
                <a:gd name="connsiteY4" fmla="*/ 0 h 199643"/>
                <a:gd name="connsiteX5" fmla="*/ 146113 w 146113"/>
                <a:gd name="connsiteY5" fmla="*/ 0 h 199643"/>
                <a:gd name="connsiteX6" fmla="*/ 146113 w 146113"/>
                <a:gd name="connsiteY6" fmla="*/ 199644 h 199643"/>
                <a:gd name="connsiteX7" fmla="*/ 114776 w 146113"/>
                <a:gd name="connsiteY7" fmla="*/ 199644 h 199643"/>
                <a:gd name="connsiteX8" fmla="*/ 35242 w 146113"/>
                <a:gd name="connsiteY8" fmla="*/ 68104 h 199643"/>
                <a:gd name="connsiteX9" fmla="*/ 34100 w 146113"/>
                <a:gd name="connsiteY9" fmla="*/ 68104 h 199643"/>
                <a:gd name="connsiteX10" fmla="*/ 34100 w 146113"/>
                <a:gd name="connsiteY10" fmla="*/ 199644 h 199643"/>
                <a:gd name="connsiteX11" fmla="*/ 190 w 146113"/>
                <a:gd name="connsiteY11" fmla="*/ 199644 h 199643"/>
                <a:gd name="connsiteX12" fmla="*/ 190 w 146113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3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3" y="0"/>
                  </a:lnTo>
                  <a:lnTo>
                    <a:pt x="146113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0" y="1996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CE0623C0-F4F6-2A5C-A484-5F7BC381E02B}"/>
                </a:ext>
              </a:extLst>
            </p:cNvPr>
            <p:cNvSpPr/>
            <p:nvPr/>
          </p:nvSpPr>
          <p:spPr>
            <a:xfrm>
              <a:off x="2379853" y="2787712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8 w 141446"/>
                <a:gd name="connsiteY5" fmla="*/ 199644 h 199643"/>
                <a:gd name="connsiteX6" fmla="*/ 52768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1D2F21E9-1952-F29D-17D6-E3D408AB5D0F}"/>
                </a:ext>
              </a:extLst>
            </p:cNvPr>
            <p:cNvSpPr/>
            <p:nvPr/>
          </p:nvSpPr>
          <p:spPr>
            <a:xfrm>
              <a:off x="2557685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3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3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EA193337-DF09-293C-EF91-B4D98BC4CA15}"/>
                </a:ext>
              </a:extLst>
            </p:cNvPr>
            <p:cNvSpPr/>
            <p:nvPr/>
          </p:nvSpPr>
          <p:spPr>
            <a:xfrm>
              <a:off x="272884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153EBEC5-F16A-A388-1111-6576BF831176}"/>
                </a:ext>
              </a:extLst>
            </p:cNvPr>
            <p:cNvSpPr/>
            <p:nvPr/>
          </p:nvSpPr>
          <p:spPr>
            <a:xfrm>
              <a:off x="2968498" y="2787712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0 h 199739"/>
                <a:gd name="connsiteX9" fmla="*/ 59912 w 131540"/>
                <a:gd name="connsiteY9" fmla="*/ 99250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4"/>
                    <a:pt x="131540" y="65627"/>
                  </a:cubicBezTo>
                  <a:cubicBezTo>
                    <a:pt x="131540" y="111823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0"/>
                  </a:moveTo>
                  <a:lnTo>
                    <a:pt x="59912" y="99250"/>
                  </a:lnTo>
                  <a:cubicBezTo>
                    <a:pt x="85534" y="99250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C6781456-54F4-16F3-D191-57829081AC93}"/>
                </a:ext>
              </a:extLst>
            </p:cNvPr>
            <p:cNvSpPr/>
            <p:nvPr/>
          </p:nvSpPr>
          <p:spPr>
            <a:xfrm>
              <a:off x="3137662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3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3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2883C228-2D08-BB00-D137-BF5604C7C4BE}"/>
                </a:ext>
              </a:extLst>
            </p:cNvPr>
            <p:cNvSpPr/>
            <p:nvPr/>
          </p:nvSpPr>
          <p:spPr>
            <a:xfrm>
              <a:off x="3291681" y="2787712"/>
              <a:ext cx="162591" cy="199643"/>
            </a:xfrm>
            <a:custGeom>
              <a:avLst/>
              <a:gdLst>
                <a:gd name="connsiteX0" fmla="*/ 50197 w 162591"/>
                <a:gd name="connsiteY0" fmla="*/ 155448 h 199643"/>
                <a:gd name="connsiteX1" fmla="*/ 36195 w 162591"/>
                <a:gd name="connsiteY1" fmla="*/ 199644 h 199643"/>
                <a:gd name="connsiteX2" fmla="*/ 0 w 162591"/>
                <a:gd name="connsiteY2" fmla="*/ 199644 h 199643"/>
                <a:gd name="connsiteX3" fmla="*/ 64484 w 162591"/>
                <a:gd name="connsiteY3" fmla="*/ 0 h 199643"/>
                <a:gd name="connsiteX4" fmla="*/ 98107 w 162591"/>
                <a:gd name="connsiteY4" fmla="*/ 0 h 199643"/>
                <a:gd name="connsiteX5" fmla="*/ 162592 w 162591"/>
                <a:gd name="connsiteY5" fmla="*/ 199644 h 199643"/>
                <a:gd name="connsiteX6" fmla="*/ 126111 w 162591"/>
                <a:gd name="connsiteY6" fmla="*/ 199644 h 199643"/>
                <a:gd name="connsiteX7" fmla="*/ 112395 w 162591"/>
                <a:gd name="connsiteY7" fmla="*/ 155448 h 199643"/>
                <a:gd name="connsiteX8" fmla="*/ 50197 w 162591"/>
                <a:gd name="connsiteY8" fmla="*/ 155448 h 199643"/>
                <a:gd name="connsiteX9" fmla="*/ 104108 w 162591"/>
                <a:gd name="connsiteY9" fmla="*/ 123825 h 199643"/>
                <a:gd name="connsiteX10" fmla="*/ 81820 w 162591"/>
                <a:gd name="connsiteY10" fmla="*/ 50482 h 199643"/>
                <a:gd name="connsiteX11" fmla="*/ 80677 w 162591"/>
                <a:gd name="connsiteY11" fmla="*/ 50482 h 199643"/>
                <a:gd name="connsiteX12" fmla="*/ 58388 w 162591"/>
                <a:gd name="connsiteY12" fmla="*/ 123825 h 199643"/>
                <a:gd name="connsiteX13" fmla="*/ 104013 w 162591"/>
                <a:gd name="connsiteY13" fmla="*/ 123825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3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F6B826F7-F99A-9E03-E3EF-4AA2F42FFCC0}"/>
                </a:ext>
              </a:extLst>
            </p:cNvPr>
            <p:cNvSpPr/>
            <p:nvPr/>
          </p:nvSpPr>
          <p:spPr>
            <a:xfrm>
              <a:off x="3477704" y="2785426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347 w 139826"/>
                <a:gd name="connsiteY8" fmla="*/ 55626 h 204311"/>
                <a:gd name="connsiteX9" fmla="*/ 71152 w 139826"/>
                <a:gd name="connsiteY9" fmla="*/ 32766 h 204311"/>
                <a:gd name="connsiteX10" fmla="*/ 36100 w 139826"/>
                <a:gd name="connsiteY10" fmla="*/ 73819 h 204311"/>
                <a:gd name="connsiteX11" fmla="*/ 36100 w 139826"/>
                <a:gd name="connsiteY11" fmla="*/ 130016 h 204311"/>
                <a:gd name="connsiteX12" fmla="*/ 72009 w 139826"/>
                <a:gd name="connsiteY12" fmla="*/ 171069 h 204311"/>
                <a:gd name="connsiteX13" fmla="*/ 106204 w 139826"/>
                <a:gd name="connsiteY13" fmla="*/ 157353 h 204311"/>
                <a:gd name="connsiteX14" fmla="*/ 106204 w 139826"/>
                <a:gd name="connsiteY14" fmla="*/ 122015 h 204311"/>
                <a:gd name="connsiteX15" fmla="*/ 70580 w 139826"/>
                <a:gd name="connsiteY15" fmla="*/ 122015 h 204311"/>
                <a:gd name="connsiteX16" fmla="*/ 70580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958" y="32766"/>
                    <a:pt x="36100" y="49054"/>
                    <a:pt x="36100" y="73819"/>
                  </a:cubicBezTo>
                  <a:lnTo>
                    <a:pt x="36100" y="130016"/>
                  </a:lnTo>
                  <a:cubicBezTo>
                    <a:pt x="36100" y="154876"/>
                    <a:pt x="45815" y="171069"/>
                    <a:pt x="72009" y="171069"/>
                  </a:cubicBezTo>
                  <a:cubicBezTo>
                    <a:pt x="90297" y="171069"/>
                    <a:pt x="101155" y="164211"/>
                    <a:pt x="106204" y="157353"/>
                  </a:cubicBezTo>
                  <a:lnTo>
                    <a:pt x="106204" y="122015"/>
                  </a:lnTo>
                  <a:lnTo>
                    <a:pt x="70580" y="122015"/>
                  </a:lnTo>
                  <a:lnTo>
                    <a:pt x="70580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5DF9EC1F-7FC7-EAB0-B980-598DD080D7E9}"/>
                </a:ext>
              </a:extLst>
            </p:cNvPr>
            <p:cNvSpPr/>
            <p:nvPr/>
          </p:nvSpPr>
          <p:spPr>
            <a:xfrm>
              <a:off x="3658965" y="2787712"/>
              <a:ext cx="139255" cy="202025"/>
            </a:xfrm>
            <a:custGeom>
              <a:avLst/>
              <a:gdLst>
                <a:gd name="connsiteX0" fmla="*/ 190 w 139255"/>
                <a:gd name="connsiteY0" fmla="*/ 134684 h 202025"/>
                <a:gd name="connsiteX1" fmla="*/ 190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5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0" y="134684"/>
                  </a:moveTo>
                  <a:lnTo>
                    <a:pt x="190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5"/>
                    <a:pt x="69723" y="169735"/>
                  </a:cubicBezTo>
                  <a:cubicBezTo>
                    <a:pt x="96488" y="169735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1" y="202025"/>
                    <a:pt x="0" y="177451"/>
                    <a:pt x="0" y="1346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9AAF42C2-FB28-ACFB-C432-2A23E79B2352}"/>
                </a:ext>
              </a:extLst>
            </p:cNvPr>
            <p:cNvSpPr/>
            <p:nvPr/>
          </p:nvSpPr>
          <p:spPr>
            <a:xfrm>
              <a:off x="384517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32" name="Grafický objekt 5">
            <a:extLst>
              <a:ext uri="{FF2B5EF4-FFF2-40B4-BE49-F238E27FC236}">
                <a16:creationId xmlns:a16="http://schemas.microsoft.com/office/drawing/2014/main" id="{F6C7B8BF-22AD-2AA9-8928-4EBCF182EC30}"/>
              </a:ext>
            </a:extLst>
          </p:cNvPr>
          <p:cNvGrpSpPr/>
          <p:nvPr userDrawn="1"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73012FF3-5269-1B6A-D065-E5E4082F1998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7DACF690-984B-9E18-AD4C-55FE36476772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062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4529FE6-FD16-4DDB-86C1-C52738D3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79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6164262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0" y="0"/>
            <a:ext cx="4991100" cy="6345239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6454773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4973617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A1B51BA2-51A4-4A42-AE81-E8996B186F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6548" y="0"/>
            <a:ext cx="5705452" cy="6345238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3029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obrázku 7">
            <a:extLst>
              <a:ext uri="{FF2B5EF4-FFF2-40B4-BE49-F238E27FC236}">
                <a16:creationId xmlns:a16="http://schemas.microsoft.com/office/drawing/2014/main" id="{4D2C0CF0-C343-43D0-B50E-7BBD5DB945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838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A1E950B3-AE9D-4221-B106-FE1A019515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5710250"/>
            <a:ext cx="555897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4" name="Zástupný text 11">
            <a:extLst>
              <a:ext uri="{FF2B5EF4-FFF2-40B4-BE49-F238E27FC236}">
                <a16:creationId xmlns:a16="http://schemas.microsoft.com/office/drawing/2014/main" id="{9A60E9AC-8CE1-4428-A282-00C3A4D09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3030" y="5710250"/>
            <a:ext cx="4827134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026" y="1"/>
            <a:ext cx="11459973" cy="6474710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36B58-A4E6-4330-BD1B-6ADA236E3320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3" name="Volný tvar: obrazec 11">
              <a:extLst>
                <a:ext uri="{FF2B5EF4-FFF2-40B4-BE49-F238E27FC236}">
                  <a16:creationId xmlns:a16="http://schemas.microsoft.com/office/drawing/2014/main" id="{51B66581-36C9-4E85-B673-FF0298D5B584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9E4951-5BC6-4764-BB8B-1AEE9F9428BB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5" name="Volný tvar: obrazec 12">
                <a:extLst>
                  <a:ext uri="{FF2B5EF4-FFF2-40B4-BE49-F238E27FC236}">
                    <a16:creationId xmlns:a16="http://schemas.microsoft.com/office/drawing/2014/main" id="{ACACC21D-C130-4046-AABB-2C99759B170A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6" name="Volný tvar: obrazec 13">
                <a:extLst>
                  <a:ext uri="{FF2B5EF4-FFF2-40B4-BE49-F238E27FC236}">
                    <a16:creationId xmlns:a16="http://schemas.microsoft.com/office/drawing/2014/main" id="{B35972F5-8B80-47CE-A8F4-D16E63A15B2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1795868-2403-4622-8A1A-1B0D8C8FC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38" y="4171103"/>
            <a:ext cx="5654675" cy="837152"/>
          </a:xfrm>
        </p:spPr>
        <p:txBody>
          <a:bodyPr/>
          <a:lstStyle>
            <a:lvl1pPr marL="198000" indent="-457200">
              <a:defRPr sz="3200" i="1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cs-CZ" dirty="0"/>
              <a:t>„Citát</a:t>
            </a:r>
            <a:br>
              <a:rPr lang="cs-CZ" dirty="0"/>
            </a:br>
            <a:r>
              <a:rPr lang="cs-CZ" dirty="0"/>
              <a:t>na dva řádky“</a:t>
            </a:r>
          </a:p>
        </p:txBody>
      </p:sp>
      <p:sp>
        <p:nvSpPr>
          <p:cNvPr id="6" name="Zástupný symbol obrázku 17">
            <a:extLst>
              <a:ext uri="{FF2B5EF4-FFF2-40B4-BE49-F238E27FC236}">
                <a16:creationId xmlns:a16="http://schemas.microsoft.com/office/drawing/2014/main" id="{4596486C-8E50-4488-865E-6D6CA10DCF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82" y="-1"/>
            <a:ext cx="5711817" cy="6352317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83278EE2-BE5F-433A-AB14-836376CC46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5186213"/>
            <a:ext cx="5654674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— autor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84A54-B421-429B-9749-3167CE57F8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7BBE8-D836-4213-B0D0-7585AD839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B7B6D0-4F74-4FD6-BF5A-B36EE15F05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071804"/>
            <a:ext cx="4943248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13B33B5-0D2F-4B94-8B70-0BF02D6F8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731838" y="2263435"/>
            <a:ext cx="180181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Grafický objekt 5">
            <a:extLst>
              <a:ext uri="{FF2B5EF4-FFF2-40B4-BE49-F238E27FC236}">
                <a16:creationId xmlns:a16="http://schemas.microsoft.com/office/drawing/2014/main" id="{C9D30132-4126-4382-BB65-1DC947026197}"/>
              </a:ext>
            </a:extLst>
          </p:cNvPr>
          <p:cNvGrpSpPr/>
          <p:nvPr userDrawn="1"/>
        </p:nvGrpSpPr>
        <p:grpSpPr>
          <a:xfrm>
            <a:off x="5109336" y="0"/>
            <a:ext cx="7082663" cy="6857999"/>
            <a:chOff x="5109336" y="0"/>
            <a:chExt cx="7082663" cy="6857999"/>
          </a:xfrm>
          <a:solidFill>
            <a:schemeClr val="bg1"/>
          </a:solidFill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7DD084F2-18DD-4F02-B095-2E335CED4BA7}"/>
                </a:ext>
              </a:extLst>
            </p:cNvPr>
            <p:cNvSpPr/>
            <p:nvPr/>
          </p:nvSpPr>
          <p:spPr>
            <a:xfrm>
              <a:off x="8636634" y="0"/>
              <a:ext cx="3555365" cy="4820284"/>
            </a:xfrm>
            <a:custGeom>
              <a:avLst/>
              <a:gdLst>
                <a:gd name="connsiteX0" fmla="*/ 3555365 w 3555365"/>
                <a:gd name="connsiteY0" fmla="*/ 1825816 h 4820284"/>
                <a:gd name="connsiteX1" fmla="*/ 1729232 w 3555365"/>
                <a:gd name="connsiteY1" fmla="*/ 0 h 4820284"/>
                <a:gd name="connsiteX2" fmla="*/ 284797 w 3555365"/>
                <a:gd name="connsiteY2" fmla="*/ 0 h 4820284"/>
                <a:gd name="connsiteX3" fmla="*/ 0 w 3555365"/>
                <a:gd name="connsiteY3" fmla="*/ 285115 h 4820284"/>
                <a:gd name="connsiteX4" fmla="*/ 1762634 w 3555365"/>
                <a:gd name="connsiteY4" fmla="*/ 2049018 h 4820284"/>
                <a:gd name="connsiteX5" fmla="*/ 0 w 3555365"/>
                <a:gd name="connsiteY5" fmla="*/ 3812286 h 4820284"/>
                <a:gd name="connsiteX6" fmla="*/ 1006602 w 3555365"/>
                <a:gd name="connsiteY6" fmla="*/ 4820285 h 4820284"/>
                <a:gd name="connsiteX7" fmla="*/ 2770759 w 3555365"/>
                <a:gd name="connsiteY7" fmla="*/ 3056700 h 4820284"/>
                <a:gd name="connsiteX8" fmla="*/ 3555365 w 3555365"/>
                <a:gd name="connsiteY8" fmla="*/ 3841496 h 482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5365" h="4820284">
                  <a:moveTo>
                    <a:pt x="3555365" y="1825816"/>
                  </a:moveTo>
                  <a:lnTo>
                    <a:pt x="1729232" y="0"/>
                  </a:lnTo>
                  <a:lnTo>
                    <a:pt x="284797" y="0"/>
                  </a:lnTo>
                  <a:lnTo>
                    <a:pt x="0" y="285115"/>
                  </a:lnTo>
                  <a:lnTo>
                    <a:pt x="1762634" y="2049018"/>
                  </a:lnTo>
                  <a:lnTo>
                    <a:pt x="0" y="3812286"/>
                  </a:lnTo>
                  <a:lnTo>
                    <a:pt x="1006602" y="4820285"/>
                  </a:lnTo>
                  <a:lnTo>
                    <a:pt x="2770759" y="3056700"/>
                  </a:lnTo>
                  <a:lnTo>
                    <a:pt x="3555365" y="3841496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7FDD5321-4239-421E-AE75-16AE53C1AD9E}"/>
                </a:ext>
              </a:extLst>
            </p:cNvPr>
            <p:cNvSpPr/>
            <p:nvPr/>
          </p:nvSpPr>
          <p:spPr>
            <a:xfrm>
              <a:off x="5109336" y="1041209"/>
              <a:ext cx="7082663" cy="5816790"/>
            </a:xfrm>
            <a:custGeom>
              <a:avLst/>
              <a:gdLst>
                <a:gd name="connsiteX0" fmla="*/ 6022785 w 7082663"/>
                <a:gd name="connsiteY0" fmla="*/ 5816791 h 5816790"/>
                <a:gd name="connsiteX1" fmla="*/ 7082663 w 7082663"/>
                <a:gd name="connsiteY1" fmla="*/ 4756912 h 5816790"/>
                <a:gd name="connsiteX2" fmla="*/ 7082663 w 7082663"/>
                <a:gd name="connsiteY2" fmla="*/ 4311777 h 5816790"/>
                <a:gd name="connsiteX3" fmla="*/ 6298057 w 7082663"/>
                <a:gd name="connsiteY3" fmla="*/ 3527171 h 5816790"/>
                <a:gd name="connsiteX4" fmla="*/ 4533900 w 7082663"/>
                <a:gd name="connsiteY4" fmla="*/ 5290312 h 5816790"/>
                <a:gd name="connsiteX5" fmla="*/ 2015172 w 7082663"/>
                <a:gd name="connsiteY5" fmla="*/ 2771140 h 5816790"/>
                <a:gd name="connsiteX6" fmla="*/ 3778314 w 7082663"/>
                <a:gd name="connsiteY6" fmla="*/ 1007872 h 5816790"/>
                <a:gd name="connsiteX7" fmla="*/ 2770886 w 7082663"/>
                <a:gd name="connsiteY7" fmla="*/ 0 h 5816790"/>
                <a:gd name="connsiteX8" fmla="*/ 0 w 7082663"/>
                <a:gd name="connsiteY8" fmla="*/ 2771140 h 5816790"/>
                <a:gd name="connsiteX9" fmla="*/ 3045333 w 7082663"/>
                <a:gd name="connsiteY9" fmla="*/ 5816791 h 581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2663" h="5816790">
                  <a:moveTo>
                    <a:pt x="6022785" y="5816791"/>
                  </a:moveTo>
                  <a:lnTo>
                    <a:pt x="7082663" y="4756912"/>
                  </a:lnTo>
                  <a:lnTo>
                    <a:pt x="7082663" y="4311777"/>
                  </a:lnTo>
                  <a:lnTo>
                    <a:pt x="6298057" y="3527171"/>
                  </a:lnTo>
                  <a:lnTo>
                    <a:pt x="4533900" y="5290312"/>
                  </a:lnTo>
                  <a:lnTo>
                    <a:pt x="2015172" y="2771140"/>
                  </a:lnTo>
                  <a:lnTo>
                    <a:pt x="3778314" y="1007872"/>
                  </a:lnTo>
                  <a:lnTo>
                    <a:pt x="2770886" y="0"/>
                  </a:lnTo>
                  <a:lnTo>
                    <a:pt x="0" y="2771140"/>
                  </a:lnTo>
                  <a:lnTo>
                    <a:pt x="3045333" y="581679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450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958E92-92E5-40E2-B350-49BDDB886A48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5" name="Volný tvar: obrazec 11">
              <a:extLst>
                <a:ext uri="{FF2B5EF4-FFF2-40B4-BE49-F238E27FC236}">
                  <a16:creationId xmlns:a16="http://schemas.microsoft.com/office/drawing/2014/main" id="{B90C38D2-AE4E-4797-AE57-25F864D1823C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9E1A75-9FCE-4E10-8B4A-033600831750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7" name="Volný tvar: obrazec 12">
                <a:extLst>
                  <a:ext uri="{FF2B5EF4-FFF2-40B4-BE49-F238E27FC236}">
                    <a16:creationId xmlns:a16="http://schemas.microsoft.com/office/drawing/2014/main" id="{F4776762-3354-4320-84FB-A7CD43A7AE58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8" name="Volný tvar: obrazec 13">
                <a:extLst>
                  <a:ext uri="{FF2B5EF4-FFF2-40B4-BE49-F238E27FC236}">
                    <a16:creationId xmlns:a16="http://schemas.microsoft.com/office/drawing/2014/main" id="{34492A8F-E40C-423E-BB7D-ABCF4C0FC0B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6BAC73-4960-4E5E-8D1A-95BAD34F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BE8A2-25D1-41E3-988E-4B641B38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6" y="1520824"/>
            <a:ext cx="1074172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96A1D2-E30B-4E25-91AC-D532C889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597106"/>
            <a:ext cx="864876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3321C1-7D66-41CD-861A-242287AE4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993" y="6597106"/>
            <a:ext cx="51769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CB012-C94E-49F7-BBF5-1116A103A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4502" y="6597106"/>
            <a:ext cx="81915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6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0" r:id="rId3"/>
    <p:sldLayoutId id="2147483657" r:id="rId4"/>
    <p:sldLayoutId id="2147483658" r:id="rId5"/>
    <p:sldLayoutId id="2147483660" r:id="rId6"/>
    <p:sldLayoutId id="2147483659" r:id="rId7"/>
    <p:sldLayoutId id="2147483661" r:id="rId8"/>
    <p:sldLayoutId id="2147483649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Franklin Gothic Book" panose="020B0503020102020204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orient="horz" pos="95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rdis.europa.eu/project/id/101136568" TargetMode="External"/><Relationship Id="rId3" Type="http://schemas.openxmlformats.org/officeDocument/2006/relationships/hyperlink" Target="https://ec.europa.eu/info/funding-tenders/opportunities/portal/screen/how-to-participate/org-details/999999999/project/101136570/program/43108390/details" TargetMode="External"/><Relationship Id="rId7" Type="http://schemas.openxmlformats.org/officeDocument/2006/relationships/hyperlink" Target="https://cordis.europa.eu/project/id/101136692" TargetMode="External"/><Relationship Id="rId12" Type="http://schemas.openxmlformats.org/officeDocument/2006/relationships/hyperlink" Target="https://cordis.europa.eu/project/id/101136375" TargetMode="External"/><Relationship Id="rId2" Type="http://schemas.openxmlformats.org/officeDocument/2006/relationships/hyperlink" Target="https://ec.europa.eu/info/funding-tenders/opportunities/portal/screen/how-to-participate/org-details/999999999/project/101136530/program/43108390/detail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funding-tenders/opportunities/portal/screen/how-to-participate/org-details/999999999/project/101136736/program/43108390/details" TargetMode="External"/><Relationship Id="rId11" Type="http://schemas.openxmlformats.org/officeDocument/2006/relationships/hyperlink" Target="https://cordis.europa.eu/project/id/101137080" TargetMode="External"/><Relationship Id="rId5" Type="http://schemas.openxmlformats.org/officeDocument/2006/relationships/hyperlink" Target="https://cordis.europa.eu/project/id/101136903" TargetMode="External"/><Relationship Id="rId10" Type="http://schemas.openxmlformats.org/officeDocument/2006/relationships/hyperlink" Target="https://ec.europa.eu/info/funding-tenders/opportunities/portal/screen/how-to-participate/org-details/999999999/project/101136388/program/43108390/details" TargetMode="External"/><Relationship Id="rId4" Type="http://schemas.openxmlformats.org/officeDocument/2006/relationships/hyperlink" Target="https://cordis.europa.eu/project/id/101136607" TargetMode="External"/><Relationship Id="rId9" Type="http://schemas.openxmlformats.org/officeDocument/2006/relationships/hyperlink" Target="https://cordis.europa.eu/project/id/10113634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horizontevropa.cz/cs/struktura-programu-he/rozsirovani-ucasti-posilovani-era/yiifnews/2916/teaming-2025---casto-kladene-otazk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t.ly/3CtVfu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cpwideranet.eu/wp-content/uploads/2022/09/Administrative-Forms-Part-A.pdf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.cz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105F-A997-08CE-61E9-AE8C416E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CEABAE-CAF7-5CD7-52AC-ED52AAE7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20949"/>
            <a:ext cx="5923284" cy="2616101"/>
          </a:xfrm>
        </p:spPr>
        <p:txBody>
          <a:bodyPr/>
          <a:lstStyle/>
          <a:p>
            <a:r>
              <a:rPr lang="en-GB" sz="4000" b="1" dirty="0">
                <a:latin typeface="Grandview" panose="020B0502040204020203" pitchFamily="34" charset="0"/>
              </a:rPr>
              <a:t>Teaming 2023 - 2024 call outcomes, FAQs and evaluators´ comments</a:t>
            </a:r>
            <a:endParaRPr lang="cs-CZ" sz="4000" b="1" dirty="0">
              <a:latin typeface="Grandview" panose="020B0502040204020203" pitchFamily="34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2C17A9-7B0D-1217-312A-601105025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830997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Anna Vosečková, NCP WIDERA, NCP EIT</a:t>
            </a:r>
          </a:p>
          <a:p>
            <a:r>
              <a:rPr lang="en-GB" b="1" dirty="0">
                <a:latin typeface="Grandview" panose="020B0502040204020203" pitchFamily="34" charset="0"/>
              </a:rPr>
              <a:t>CZ-SK webinar on TEAMING 2025 call</a:t>
            </a:r>
          </a:p>
          <a:p>
            <a:r>
              <a:rPr lang="en-GB" b="1" dirty="0">
                <a:latin typeface="Grandview" panose="020B0502040204020203" pitchFamily="34" charset="0"/>
              </a:rPr>
              <a:t>20 November 2024, Bratislava and Prague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0B1669-945E-2A17-8B77-15B44DB1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5" y="492933"/>
            <a:ext cx="4101015" cy="1510255"/>
          </a:xfrm>
          <a:prstGeom prst="rect">
            <a:avLst/>
          </a:prstGeom>
        </p:spPr>
      </p:pic>
      <p:pic>
        <p:nvPicPr>
          <p:cNvPr id="10" name="Obrázek 9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0408E332-355C-18F1-6CA4-85401761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2" y="-44604"/>
            <a:ext cx="6496692" cy="26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777875"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1325" y="613386"/>
            <a:ext cx="11032233" cy="497059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TEAMING STAGE 2 PROJECTS SCORING</a:t>
            </a:r>
            <a:endParaRPr lang="en-GB" b="1" dirty="0">
              <a:latin typeface="Grandview" panose="020B0502040204020203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67460"/>
              </p:ext>
            </p:extLst>
          </p:nvPr>
        </p:nvGraphicFramePr>
        <p:xfrm>
          <a:off x="718442" y="1224598"/>
          <a:ext cx="1065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42670797"/>
                    </a:ext>
                  </a:extLst>
                </a:gridCol>
                <a:gridCol w="1258295">
                  <a:extLst>
                    <a:ext uri="{9D8B030D-6E8A-4147-A177-3AD203B41FA5}">
                      <a16:colId xmlns:a16="http://schemas.microsoft.com/office/drawing/2014/main" val="4229664841"/>
                    </a:ext>
                  </a:extLst>
                </a:gridCol>
                <a:gridCol w="1405705">
                  <a:extLst>
                    <a:ext uri="{9D8B030D-6E8A-4147-A177-3AD203B41FA5}">
                      <a16:colId xmlns:a16="http://schemas.microsoft.com/office/drawing/2014/main" val="2984484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8898787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53795525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0975925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17398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08039792"/>
                    </a:ext>
                  </a:extLst>
                </a:gridCol>
              </a:tblGrid>
              <a:tr h="73152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Grandview" panose="020B0502040204020203" pitchFamily="34" charset="0"/>
                        </a:rPr>
                        <a:t>RETA</a:t>
                      </a:r>
                      <a:r>
                        <a:rPr lang="cs-CZ" sz="1600" dirty="0">
                          <a:latin typeface="Grandview" panose="020B0502040204020203" pitchFamily="34" charset="0"/>
                        </a:rPr>
                        <a:t>I</a:t>
                      </a:r>
                      <a:r>
                        <a:rPr lang="en-GB" sz="1600" dirty="0">
                          <a:latin typeface="Grandview" panose="020B0502040204020203" pitchFamily="34" charset="0"/>
                        </a:rPr>
                        <a:t>N</a:t>
                      </a:r>
                      <a:r>
                        <a:rPr lang="cs-CZ" sz="1600" dirty="0">
                          <a:latin typeface="Grandview" panose="020B0502040204020203" pitchFamily="34" charset="0"/>
                        </a:rPr>
                        <a:t>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baseline="0" dirty="0">
                          <a:latin typeface="Grandview" panose="020B0502040204020203" pitchFamily="34" charset="0"/>
                        </a:rPr>
                        <a:t>RESERVE LIST</a:t>
                      </a:r>
                      <a:endParaRPr lang="cs-CZ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BELOW AVAILABLE BUDGET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Grandview" panose="020B0502040204020203" pitchFamily="34" charset="0"/>
                        </a:rPr>
                        <a:t>BELOW THRESHOLD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67754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cs-CZ" sz="1600" b="1" baseline="0" dirty="0">
                          <a:latin typeface="Grandview" panose="020B0502040204020203" pitchFamily="34" charset="0"/>
                        </a:rPr>
                        <a:t>PROJECTS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Grandview" panose="020B0502040204020203" pitchFamily="34" charset="0"/>
                        </a:rPr>
                        <a:t>SCORE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>
                          <a:latin typeface="Grandview" panose="020B0502040204020203" pitchFamily="34" charset="0"/>
                        </a:rPr>
                        <a:t>PROJECTS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Grandview" panose="020B0502040204020203" pitchFamily="34" charset="0"/>
                        </a:rPr>
                        <a:t>SCORE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>
                          <a:latin typeface="Grandview" panose="020B0502040204020203" pitchFamily="34" charset="0"/>
                        </a:rPr>
                        <a:t>PROJECTS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Grandview" panose="020B0502040204020203" pitchFamily="34" charset="0"/>
                        </a:rPr>
                        <a:t>SCORE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>
                          <a:latin typeface="Grandview" panose="020B0502040204020203" pitchFamily="34" charset="0"/>
                        </a:rPr>
                        <a:t>PROJECTS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latin typeface="Grandview" panose="020B0502040204020203" pitchFamily="34" charset="0"/>
                        </a:rPr>
                        <a:t>SCORE</a:t>
                      </a:r>
                      <a:endParaRPr lang="en-GB" sz="16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19169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3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14,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9,5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6373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13,5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3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11,5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8,5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0150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13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11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8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2074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5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12,5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10,5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24744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12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4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Grandview" panose="020B0502040204020203" pitchFamily="34" charset="0"/>
                        </a:rPr>
                        <a:t>10</a:t>
                      </a:r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259949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7695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878560"/>
              </p:ext>
            </p:extLst>
          </p:nvPr>
        </p:nvGraphicFramePr>
        <p:xfrm>
          <a:off x="731838" y="1520825"/>
          <a:ext cx="10741025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1325" y="543307"/>
            <a:ext cx="11032233" cy="732508"/>
          </a:xfrm>
        </p:spPr>
        <p:txBody>
          <a:bodyPr/>
          <a:lstStyle/>
          <a:p>
            <a:r>
              <a:rPr lang="en-GB" sz="2800" b="1" dirty="0">
                <a:latin typeface="Grandview" panose="020B0502040204020203" pitchFamily="34" charset="0"/>
              </a:rPr>
              <a:t>participants</a:t>
            </a:r>
            <a:r>
              <a:rPr lang="cs-CZ" sz="2800" b="1" dirty="0">
                <a:latin typeface="Grandview" panose="020B0502040204020203" pitchFamily="34" charset="0"/>
              </a:rPr>
              <a:t> </a:t>
            </a:r>
            <a:r>
              <a:rPr lang="en-GB" sz="2800" b="1" dirty="0">
                <a:latin typeface="Grandview" panose="020B0502040204020203" pitchFamily="34" charset="0"/>
              </a:rPr>
              <a:t>in teaming 202</a:t>
            </a:r>
            <a:r>
              <a:rPr lang="cs-CZ" sz="2800" b="1" dirty="0">
                <a:latin typeface="Grandview" panose="020B0502040204020203" pitchFamily="34" charset="0"/>
              </a:rPr>
              <a:t>3</a:t>
            </a:r>
            <a:r>
              <a:rPr lang="en-GB" sz="2800" b="1" dirty="0">
                <a:latin typeface="Grandview" panose="020B0502040204020203" pitchFamily="34" charset="0"/>
              </a:rPr>
              <a:t> call – stage</a:t>
            </a:r>
            <a:r>
              <a:rPr lang="cs-CZ" sz="2800" b="1" dirty="0">
                <a:latin typeface="Grandview" panose="020B0502040204020203" pitchFamily="34" charset="0"/>
              </a:rPr>
              <a:t> 2 (</a:t>
            </a:r>
            <a:r>
              <a:rPr lang="cs-CZ" sz="2800" b="1" dirty="0">
                <a:solidFill>
                  <a:srgbClr val="FF0000"/>
                </a:solidFill>
                <a:latin typeface="Grandview" panose="020B0502040204020203" pitchFamily="34" charset="0"/>
              </a:rPr>
              <a:t>154 IN TOTAL, </a:t>
            </a:r>
            <a:br>
              <a:rPr lang="cs-CZ" sz="2800" b="1" dirty="0">
                <a:solidFill>
                  <a:srgbClr val="FF0000"/>
                </a:solidFill>
                <a:latin typeface="Grandview" panose="020B0502040204020203" pitchFamily="34" charset="0"/>
              </a:rPr>
            </a:br>
            <a:r>
              <a:rPr lang="en-GB" sz="2800" b="1" dirty="0">
                <a:solidFill>
                  <a:srgbClr val="FF0000"/>
                </a:solidFill>
                <a:latin typeface="Grandview" panose="020B0502040204020203" pitchFamily="34" charset="0"/>
              </a:rPr>
              <a:t>5</a:t>
            </a:r>
            <a:r>
              <a:rPr lang="cs-CZ" sz="2800" b="1" dirty="0">
                <a:solidFill>
                  <a:srgbClr val="FF0000"/>
                </a:solidFill>
                <a:latin typeface="Grandview" panose="020B0502040204020203" pitchFamily="34" charset="0"/>
              </a:rPr>
              <a:t>5</a:t>
            </a:r>
            <a:r>
              <a:rPr lang="en-GB" sz="2800" b="1" dirty="0">
                <a:solidFill>
                  <a:srgbClr val="FF0000"/>
                </a:solidFill>
                <a:latin typeface="Grandview" panose="020B0502040204020203" pitchFamily="34" charset="0"/>
              </a:rPr>
              <a:t> on the main list</a:t>
            </a:r>
            <a:r>
              <a:rPr lang="en-GB" sz="2800" b="1" dirty="0">
                <a:latin typeface="Grandview" panose="020B0502040204020203" pitchFamily="34" charset="0"/>
              </a:rPr>
              <a:t>)</a:t>
            </a:r>
            <a:r>
              <a:rPr lang="cs-CZ" sz="2800" b="1" dirty="0">
                <a:latin typeface="Grandview" panose="020B0502040204020203" pitchFamily="34" charset="0"/>
              </a:rPr>
              <a:t> </a:t>
            </a:r>
            <a:r>
              <a:rPr lang="cs-CZ" sz="2400" b="1" dirty="0">
                <a:latin typeface="Grandview" panose="020B0502040204020203" pitchFamily="34" charset="0"/>
              </a:rPr>
              <a:t>(IN ALPHABETIC ORDER)</a:t>
            </a:r>
            <a:endParaRPr lang="en-GB" sz="2400" b="1" dirty="0">
              <a:latin typeface="Grandview" panose="020B0502040204020203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635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26813"/>
              </p:ext>
            </p:extLst>
          </p:nvPr>
        </p:nvGraphicFramePr>
        <p:xfrm>
          <a:off x="731838" y="1520825"/>
          <a:ext cx="10741025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1325" y="804917"/>
            <a:ext cx="11032233" cy="470898"/>
          </a:xfrm>
        </p:spPr>
        <p:txBody>
          <a:bodyPr/>
          <a:lstStyle/>
          <a:p>
            <a:r>
              <a:rPr lang="en-GB" sz="3600" b="1" dirty="0">
                <a:latin typeface="Grandview" panose="020B0502040204020203" pitchFamily="34" charset="0"/>
              </a:rPr>
              <a:t>PROJECT COORDINATORS</a:t>
            </a:r>
            <a:r>
              <a:rPr lang="cs-CZ" sz="3600" b="1" dirty="0">
                <a:latin typeface="Grandview" panose="020B0502040204020203" pitchFamily="34" charset="0"/>
              </a:rPr>
              <a:t> – STAGE 2</a:t>
            </a:r>
            <a:endParaRPr lang="en-GB" sz="3600" b="1" dirty="0">
              <a:latin typeface="Grandview" panose="020B0502040204020203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970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5846" y="320356"/>
            <a:ext cx="11032233" cy="366254"/>
          </a:xfrm>
        </p:spPr>
        <p:txBody>
          <a:bodyPr/>
          <a:lstStyle/>
          <a:p>
            <a:r>
              <a:rPr lang="en-GB" sz="2800" b="1" dirty="0">
                <a:latin typeface="Grandview" panose="020B0502040204020203" pitchFamily="34" charset="0"/>
              </a:rPr>
              <a:t>Teaming</a:t>
            </a:r>
            <a:r>
              <a:rPr lang="cs-CZ" sz="2800" b="1" dirty="0">
                <a:latin typeface="Grandview" panose="020B0502040204020203" pitchFamily="34" charset="0"/>
              </a:rPr>
              <a:t> </a:t>
            </a:r>
            <a:r>
              <a:rPr lang="en-GB" sz="2800" b="1" dirty="0">
                <a:latin typeface="Grandview" panose="020B0502040204020203" pitchFamily="34" charset="0"/>
              </a:rPr>
              <a:t>202</a:t>
            </a:r>
            <a:r>
              <a:rPr lang="cs-CZ" sz="2800" b="1" dirty="0">
                <a:latin typeface="Grandview" panose="020B0502040204020203" pitchFamily="34" charset="0"/>
              </a:rPr>
              <a:t>4 </a:t>
            </a:r>
            <a:r>
              <a:rPr lang="en-GB" sz="2800" b="1" dirty="0">
                <a:latin typeface="Grandview" panose="020B0502040204020203" pitchFamily="34" charset="0"/>
              </a:rPr>
              <a:t>funded projects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087172"/>
              </p:ext>
            </p:extLst>
          </p:nvPr>
        </p:nvGraphicFramePr>
        <p:xfrm>
          <a:off x="719609" y="818858"/>
          <a:ext cx="11016000" cy="564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40">
                  <a:extLst>
                    <a:ext uri="{9D8B030D-6E8A-4147-A177-3AD203B41FA5}">
                      <a16:colId xmlns:a16="http://schemas.microsoft.com/office/drawing/2014/main" val="3532799812"/>
                    </a:ext>
                  </a:extLst>
                </a:gridCol>
                <a:gridCol w="7463690">
                  <a:extLst>
                    <a:ext uri="{9D8B030D-6E8A-4147-A177-3AD203B41FA5}">
                      <a16:colId xmlns:a16="http://schemas.microsoft.com/office/drawing/2014/main" val="683801429"/>
                    </a:ext>
                  </a:extLst>
                </a:gridCol>
                <a:gridCol w="848579">
                  <a:extLst>
                    <a:ext uri="{9D8B030D-6E8A-4147-A177-3AD203B41FA5}">
                      <a16:colId xmlns:a16="http://schemas.microsoft.com/office/drawing/2014/main" val="3135111895"/>
                    </a:ext>
                  </a:extLst>
                </a:gridCol>
                <a:gridCol w="1049791">
                  <a:extLst>
                    <a:ext uri="{9D8B030D-6E8A-4147-A177-3AD203B41FA5}">
                      <a16:colId xmlns:a16="http://schemas.microsoft.com/office/drawing/2014/main" val="1105973768"/>
                    </a:ext>
                  </a:extLst>
                </a:gridCol>
              </a:tblGrid>
              <a:tr h="394246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Grandview" panose="020B0502040204020203" pitchFamily="34" charset="0"/>
                        </a:rPr>
                        <a:t>ACRONYM</a:t>
                      </a:r>
                    </a:p>
                  </a:txBody>
                  <a:tcPr marL="94083" marR="94083" marT="47041" marB="47041"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Grandview" panose="020B0502040204020203" pitchFamily="34" charset="0"/>
                        </a:rPr>
                        <a:t>TITLE</a:t>
                      </a:r>
                    </a:p>
                  </a:txBody>
                  <a:tcPr marL="94083" marR="94083" marT="47041" marB="47041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PANEL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Grandview" panose="020B0502040204020203" pitchFamily="34" charset="0"/>
                        </a:rPr>
                        <a:t>COUNTRY</a:t>
                      </a:r>
                    </a:p>
                  </a:txBody>
                  <a:tcPr marL="94083" marR="94083" marT="47041" marB="47041"/>
                </a:tc>
                <a:extLst>
                  <a:ext uri="{0D108BD9-81ED-4DB2-BD59-A6C34878D82A}">
                    <a16:rowId xmlns:a16="http://schemas.microsoft.com/office/drawing/2014/main" val="498082022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2"/>
                        </a:rPr>
                        <a:t>PMPC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Centre of Excellence for Precision Medicine in Pediatric Care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MED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LV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2056633866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3"/>
                        </a:rPr>
                        <a:t>TRIO-VI </a:t>
                      </a:r>
                      <a:r>
                        <a:rPr lang="en-GB" sz="1400" b="1" noProof="0" dirty="0" err="1">
                          <a:latin typeface="Grandview" panose="020B0502040204020203" pitchFamily="34" charset="0"/>
                          <a:hlinkClick r:id="rId3"/>
                        </a:rPr>
                        <a:t>CoE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Translational Research and Innovation in Ophthalmology Vision - C</a:t>
                      </a:r>
                      <a:r>
                        <a:rPr lang="cs-CZ" sz="1400" noProof="0" dirty="0" err="1">
                          <a:latin typeface="Grandview" panose="020B0502040204020203" pitchFamily="34" charset="0"/>
                        </a:rPr>
                        <a:t>oE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MED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Grandview" panose="020B0502040204020203" pitchFamily="34" charset="0"/>
                        </a:rPr>
                        <a:t>CY</a:t>
                      </a: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3162798068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4"/>
                        </a:rPr>
                        <a:t>CLARA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Grandview" panose="020B0502040204020203" pitchFamily="34" charset="0"/>
                        </a:rPr>
                        <a:t>Center for Artificial Intelligence and Quantum Computing in System Brain Research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latin typeface="Grandview" panose="020B0502040204020203" pitchFamily="34" charset="0"/>
                        </a:rPr>
                        <a:t>MED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latin typeface="Grandview" panose="020B0502040204020203" pitchFamily="34" charset="0"/>
                        </a:rPr>
                        <a:t>CZ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23620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 err="1">
                          <a:latin typeface="Grandview" panose="020B0502040204020203" pitchFamily="34" charset="0"/>
                        </a:rPr>
                        <a:t>QSciTec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Center of Excellence in Quantum Computing for Science and Technology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MAT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CY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1038610898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5"/>
                        </a:rPr>
                        <a:t>INESCTEC.OCEAN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Centre of Excellence in Ocean Research and Engineering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ENV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PT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3782391401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6"/>
                        </a:rPr>
                        <a:t>CELESTE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Cutting Edge Leap to Excellence in Space and Optics </a:t>
                      </a:r>
                      <a:r>
                        <a:rPr lang="en-US" sz="1400" noProof="0" dirty="0" err="1">
                          <a:latin typeface="Grandview" panose="020B0502040204020203" pitchFamily="34" charset="0"/>
                        </a:rPr>
                        <a:t>TEchnologies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ENG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ES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594567951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7"/>
                        </a:rPr>
                        <a:t>H2START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Green Innovations in Hydrogen for Sustainable Energy Transition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PHY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BG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2052020082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8"/>
                        </a:rPr>
                        <a:t>HERON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HERON Center of Excellence in Robotics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ENG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EL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2085983065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9"/>
                        </a:rPr>
                        <a:t>MARBLE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C</a:t>
                      </a:r>
                      <a:r>
                        <a:rPr lang="cs-CZ" sz="1400" noProof="0" dirty="0" err="1">
                          <a:latin typeface="Grandview" panose="020B0502040204020203" pitchFamily="34" charset="0"/>
                        </a:rPr>
                        <a:t>oE</a:t>
                      </a:r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 in Maritime Robotics and Technologies for Sustainable Blue Economy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ENG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HR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2972359074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Grandview" panose="020B0502040204020203" pitchFamily="34" charset="0"/>
                          <a:ea typeface="+mn-ea"/>
                          <a:cs typeface="+mn-cs"/>
                          <a:hlinkClick r:id="rId10"/>
                        </a:rPr>
                        <a:t>TEAM-NANO</a:t>
                      </a:r>
                      <a:endParaRPr lang="en-GB" sz="1400" b="1" kern="1200" noProof="0" dirty="0">
                        <a:solidFill>
                          <a:schemeClr val="dk1"/>
                        </a:solidFill>
                        <a:latin typeface="Grandview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Grandview" panose="020B0502040204020203" pitchFamily="34" charset="0"/>
                          <a:ea typeface="+mn-ea"/>
                          <a:cs typeface="+mn-cs"/>
                        </a:rPr>
                        <a:t>Teaming for Capacity Development and Synergies in Micro-nanofabrication and Flexible Electronics for Widespread Impact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Grandview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noProof="0" dirty="0">
                          <a:solidFill>
                            <a:schemeClr val="dk1"/>
                          </a:solidFill>
                          <a:latin typeface="Grandview" panose="020B0502040204020203" pitchFamily="34" charset="0"/>
                          <a:ea typeface="+mn-ea"/>
                          <a:cs typeface="+mn-cs"/>
                        </a:rPr>
                        <a:t>ENG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Grandview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noProof="0" dirty="0">
                          <a:solidFill>
                            <a:schemeClr val="dk1"/>
                          </a:solidFill>
                          <a:latin typeface="Grandview" panose="020B0502040204020203" pitchFamily="34" charset="0"/>
                          <a:ea typeface="+mn-ea"/>
                          <a:cs typeface="+mn-cs"/>
                        </a:rPr>
                        <a:t>TR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Grandview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816605564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 err="1">
                          <a:latin typeface="Grandview" panose="020B0502040204020203" pitchFamily="34" charset="0"/>
                          <a:hlinkClick r:id="rId11"/>
                        </a:rPr>
                        <a:t>Astrocent</a:t>
                      </a:r>
                      <a:r>
                        <a:rPr lang="en-GB" sz="1400" b="1" noProof="0" dirty="0">
                          <a:latin typeface="Grandview" panose="020B0502040204020203" pitchFamily="34" charset="0"/>
                          <a:hlinkClick r:id="rId11"/>
                        </a:rPr>
                        <a:t> Plus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fr-FR" sz="1400" noProof="0" dirty="0">
                          <a:latin typeface="Grandview" panose="020B0502040204020203" pitchFamily="34" charset="0"/>
                        </a:rPr>
                        <a:t>Astrocent Plus -- Particle Astrophysics Science and Technology Centre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ENG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Grandview" panose="020B0502040204020203" pitchFamily="34" charset="0"/>
                        </a:rPr>
                        <a:t>P</a:t>
                      </a:r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L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2018685181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  <a:hlinkClick r:id="rId12"/>
                        </a:rPr>
                        <a:t>P4Health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Grandview" panose="020B0502040204020203" pitchFamily="34" charset="0"/>
                        </a:rPr>
                        <a:t>Centre of Excellence for Precise Phenotyping and </a:t>
                      </a:r>
                      <a:r>
                        <a:rPr lang="en-US" sz="1400" noProof="0" dirty="0" err="1">
                          <a:latin typeface="Grandview" panose="020B0502040204020203" pitchFamily="34" charset="0"/>
                        </a:rPr>
                        <a:t>BioDataBanking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MED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>
                          <a:latin typeface="Grandview" panose="020B0502040204020203" pitchFamily="34" charset="0"/>
                        </a:rPr>
                        <a:t>PL</a:t>
                      </a:r>
                      <a:endParaRPr lang="en-GB" sz="1400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/>
                </a:tc>
                <a:extLst>
                  <a:ext uri="{0D108BD9-81ED-4DB2-BD59-A6C34878D82A}">
                    <a16:rowId xmlns:a16="http://schemas.microsoft.com/office/drawing/2014/main" val="1979557509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r>
                        <a:rPr lang="en-GB" sz="1400" b="1" noProof="0" dirty="0" err="1">
                          <a:latin typeface="Grandview" panose="020B0502040204020203" pitchFamily="34" charset="0"/>
                        </a:rPr>
                        <a:t>lorAI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Grandview" panose="020B0502040204020203" pitchFamily="34" charset="0"/>
                        </a:rPr>
                        <a:t>Low Resource Artificial Intelligence</a:t>
                      </a: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latin typeface="Grandview" panose="020B0502040204020203" pitchFamily="34" charset="0"/>
                        </a:rPr>
                        <a:t>MAT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noProof="0" dirty="0">
                          <a:latin typeface="Grandview" panose="020B0502040204020203" pitchFamily="34" charset="0"/>
                        </a:rPr>
                        <a:t>SK</a:t>
                      </a:r>
                      <a:endParaRPr lang="en-GB" sz="1400" b="1" noProof="0" dirty="0">
                        <a:latin typeface="Grandview" panose="020B0502040204020203" pitchFamily="34" charset="0"/>
                      </a:endParaRPr>
                    </a:p>
                  </a:txBody>
                  <a:tcPr marL="94083" marR="94083" marT="47041" marB="4704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04005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0849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39078-CC35-7E21-F44D-8BD353D5A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9C1D7-72C6-9193-2B44-0A1EBB37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071804"/>
            <a:ext cx="4943248" cy="1098762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Frequently asked questions </a:t>
            </a:r>
          </a:p>
        </p:txBody>
      </p:sp>
    </p:spTree>
    <p:extLst>
      <p:ext uri="{BB962C8B-B14F-4D97-AF65-F5344CB8AC3E}">
        <p14:creationId xmlns:p14="http://schemas.microsoft.com/office/powerpoint/2010/main" val="15900896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5302D00-7EAA-7C81-8283-375F687F3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946893"/>
            <a:ext cx="6164262" cy="4824414"/>
          </a:xfrm>
        </p:spPr>
        <p:txBody>
          <a:bodyPr/>
          <a:lstStyle/>
          <a:p>
            <a:r>
              <a:rPr lang="en-GB" sz="2400" dirty="0">
                <a:latin typeface="Grandview" panose="020B0502040204020203" pitchFamily="34" charset="0"/>
              </a:rPr>
              <a:t>comprehensive document with TEAMING 2025 Frequently asked questions (FAQs)</a:t>
            </a:r>
          </a:p>
          <a:p>
            <a:r>
              <a:rPr lang="en-GB" sz="2400" dirty="0">
                <a:latin typeface="Grandview" panose="020B0502040204020203" pitchFamily="34" charset="0"/>
              </a:rPr>
              <a:t>not published at TEAMING 2025 call web </a:t>
            </a:r>
            <a:r>
              <a:rPr lang="cs-CZ" sz="2400" dirty="0">
                <a:latin typeface="Grandview" panose="020B0502040204020203" pitchFamily="34" charset="0"/>
              </a:rPr>
              <a:t>p</a:t>
            </a:r>
            <a:r>
              <a:rPr lang="en-GB" sz="2400" dirty="0">
                <a:latin typeface="Grandview" panose="020B0502040204020203" pitchFamily="34" charset="0"/>
              </a:rPr>
              <a:t>age on FTOP as the call is not open yet</a:t>
            </a:r>
          </a:p>
          <a:p>
            <a:r>
              <a:rPr lang="en-GB" sz="2400" dirty="0">
                <a:latin typeface="Grandview" panose="020B0502040204020203" pitchFamily="34" charset="0"/>
              </a:rPr>
              <a:t>currently to be found at the TEAMING 2023-2024 call but EC updated them in August 2024</a:t>
            </a:r>
          </a:p>
          <a:p>
            <a:endParaRPr lang="cs-CZ" dirty="0"/>
          </a:p>
          <a:p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0E35D6-8745-FCFD-4637-52A1FD9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2C31E0-6B3F-8343-36FF-A6EA1C97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15</a:t>
            </a:fld>
            <a:endParaRPr lang="cs-CZ"/>
          </a:p>
        </p:txBody>
      </p:sp>
      <p:pic>
        <p:nvPicPr>
          <p:cNvPr id="8" name="Zástupný symbol obrázku 7" descr="Obsah obrázku Grafika, Písmo, logo, grafický design&#10;&#10;Popis byl vytvořen automaticky">
            <a:hlinkClick r:id="rId2"/>
            <a:extLst>
              <a:ext uri="{FF2B5EF4-FFF2-40B4-BE49-F238E27FC236}">
                <a16:creationId xmlns:a16="http://schemas.microsoft.com/office/drawing/2014/main" id="{62C18C6F-F0DD-65D7-F769-3BA6A775F2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464" r="25464"/>
          <a:stretch>
            <a:fillRect/>
          </a:stretch>
        </p:blipFill>
        <p:spPr/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CE98CE9-0BEE-F156-F471-67ABB2A9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967" y="4165842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671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A6FDD-7B4C-3BE8-2D06-356B9645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25554-5120-FD17-310F-3936A7F52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522423"/>
            <a:ext cx="4943248" cy="1648143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Main shortcomings after stage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67C47A-01A2-CBB6-03DA-B5D03893B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615553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GENERALISED FEEDBACK ON FTOP FOR SUCCESSFUL PROJECTS</a:t>
            </a:r>
            <a:endParaRPr lang="en-GB" b="1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657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STRATEGIC VISION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CHALLENGES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EXCELLENCE (1)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cs-CZ" sz="1100" dirty="0">
              <a:latin typeface="Grandview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100" dirty="0">
                <a:latin typeface="Grandview" panose="020B0502040204020203" pitchFamily="34" charset="0"/>
              </a:rPr>
              <a:t>too broadly defined, scope and ambitions too wide-reaching and insufficiently focused</a:t>
            </a:r>
          </a:p>
          <a:p>
            <a:r>
              <a:rPr lang="en-US" sz="2100" dirty="0">
                <a:latin typeface="Grandview" panose="020B0502040204020203" pitchFamily="34" charset="0"/>
              </a:rPr>
              <a:t>state-of-the-art not suitably referenced; advancement beyond the state-of-the-art not convincingly demonstrated</a:t>
            </a:r>
          </a:p>
          <a:p>
            <a:r>
              <a:rPr lang="en-US" sz="2100" dirty="0">
                <a:latin typeface="Grandview" panose="020B0502040204020203" pitchFamily="34" charset="0"/>
              </a:rPr>
              <a:t>novel and innovative aspects not sufficiently highlighted</a:t>
            </a:r>
          </a:p>
          <a:p>
            <a:r>
              <a:rPr lang="en-US" sz="2100" dirty="0">
                <a:latin typeface="Grandview" panose="020B0502040204020203" pitchFamily="34" charset="0"/>
              </a:rPr>
              <a:t>approaches to achieving the stated goals not properly defined</a:t>
            </a:r>
            <a:endParaRPr lang="en-GB" sz="2100" dirty="0">
              <a:latin typeface="Grandview" panose="020B0502040204020203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78562" y="1924077"/>
            <a:ext cx="5148000" cy="2340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latin typeface="Grandview" panose="020B0502040204020203" pitchFamily="34" charset="0"/>
              </a:rPr>
              <a:t>specific challenges for both the research discipline and/or the region not fully discussed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latin typeface="Grandview" panose="020B0502040204020203" pitchFamily="34" charset="0"/>
              </a:rPr>
              <a:t>some proposals address either scientific or operational challenges, but not both</a:t>
            </a:r>
            <a:endParaRPr lang="en-GB" sz="2100" dirty="0">
              <a:latin typeface="Grandview" panose="020B0502040204020203" pitchFamily="34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ED9555CC-60E9-A453-2F92-362AD5A0BB54}"/>
              </a:ext>
            </a:extLst>
          </p:cNvPr>
          <p:cNvSpPr txBox="1">
            <a:spLocks/>
          </p:cNvSpPr>
          <p:nvPr/>
        </p:nvSpPr>
        <p:spPr>
          <a:xfrm>
            <a:off x="6276973" y="4198313"/>
            <a:ext cx="5183188" cy="405683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0" rIns="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2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Grandview" panose="020B0502040204020203" pitchFamily="34" charset="0"/>
              </a:rPr>
              <a:t>HUMAN RESOURCES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E88A84DE-CD8B-5210-9533-C9A8F83CA58B}"/>
              </a:ext>
            </a:extLst>
          </p:cNvPr>
          <p:cNvSpPr txBox="1">
            <a:spLocks/>
          </p:cNvSpPr>
          <p:nvPr/>
        </p:nvSpPr>
        <p:spPr>
          <a:xfrm>
            <a:off x="6312161" y="4603996"/>
            <a:ext cx="5148000" cy="1816259"/>
          </a:xfrm>
          <a:prstGeom prst="rect">
            <a:avLst/>
          </a:prstGeo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vert="horz" lIns="180000" tIns="10800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100" dirty="0">
                <a:latin typeface="Grandview" panose="020B0502040204020203" pitchFamily="34" charset="0"/>
              </a:rPr>
              <a:t>staff recruitment and retention approaches not appropriately addressed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latin typeface="Grandview" panose="020B0502040204020203" pitchFamily="34" charset="0"/>
              </a:rPr>
              <a:t>lack of concrete and attractive incentives to recruit and retain staff</a:t>
            </a:r>
            <a:endParaRPr lang="en-GB" sz="2100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5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1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FD541-2448-E3A5-8059-B230F02A4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EC2C0B4-0E51-E66A-F695-4F504BAE5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841" y="1347895"/>
            <a:ext cx="5181600" cy="405683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AUTONOMY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5C61601-CFDF-D10F-105E-24E9438A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64" y="1363398"/>
            <a:ext cx="5183188" cy="405683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OBJECTIVES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DE3290-94B1-2A17-6223-49828CC8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16" y="601165"/>
            <a:ext cx="11032233" cy="497059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EXCELLENCE (2)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A33031B-1011-5DD3-ACEB-A6FA0F0BC3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8638" y="1769081"/>
            <a:ext cx="5181600" cy="182682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>
                <a:latin typeface="Grandview" panose="020B0502040204020203" pitchFamily="34" charset="0"/>
              </a:rPr>
              <a:t>decision-making mechanisms, distribution of responsibilities, management bodies and independence from existing structure(s) not adequately addressed</a:t>
            </a:r>
            <a:endParaRPr lang="cs-CZ" dirty="0">
              <a:latin typeface="Grandview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GB" sz="2100" dirty="0">
              <a:latin typeface="Grandview" panose="020B0502040204020203" pitchFamily="34" charset="0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91615A-C004-8D42-3750-85B51B174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362" y="1811324"/>
            <a:ext cx="5148000" cy="22549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Grandview" panose="020B0502040204020203" pitchFamily="34" charset="0"/>
              </a:rPr>
              <a:t>measurability of the objectives often not assured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Grandview" panose="020B0502040204020203" pitchFamily="34" charset="0"/>
              </a:rPr>
              <a:t>no or insufficient number of suitable indicators (KPIs) to verify achievement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Grandview" panose="020B0502040204020203" pitchFamily="34" charset="0"/>
              </a:rPr>
              <a:t>objectives not sufficiently linked to subsequent actions and activities</a:t>
            </a:r>
            <a:endParaRPr lang="en-GB" dirty="0">
              <a:latin typeface="Grandview" panose="020B0502040204020203" pitchFamily="34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77EF8E6-185A-11AD-92DA-70E30A23B3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56270B0-784E-A039-66E5-E781EF4BE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A4104679-8F7C-401F-2E91-6FD033F4FCF6}"/>
              </a:ext>
            </a:extLst>
          </p:cNvPr>
          <p:cNvSpPr txBox="1">
            <a:spLocks/>
          </p:cNvSpPr>
          <p:nvPr/>
        </p:nvSpPr>
        <p:spPr>
          <a:xfrm>
            <a:off x="6294567" y="4007157"/>
            <a:ext cx="5183188" cy="405683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0" rIns="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2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Grandview" panose="020B0502040204020203" pitchFamily="34" charset="0"/>
              </a:rPr>
              <a:t>PARTNERSHIP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1CC5E384-113D-FB53-0D76-D184942F0F3B}"/>
              </a:ext>
            </a:extLst>
          </p:cNvPr>
          <p:cNvSpPr txBox="1">
            <a:spLocks/>
          </p:cNvSpPr>
          <p:nvPr/>
        </p:nvSpPr>
        <p:spPr>
          <a:xfrm>
            <a:off x="6279358" y="4445889"/>
            <a:ext cx="5148000" cy="1816259"/>
          </a:xfrm>
          <a:prstGeom prst="rect">
            <a:avLst/>
          </a:prstGeo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vert="horz" lIns="180000" tIns="10800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latin typeface="Grandview" panose="020B0502040204020203" pitchFamily="34" charset="0"/>
              </a:rPr>
              <a:t>interaction and mutual benefits between coordinator and advanced partner(s) not always appropriately described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Grandview" panose="020B0502040204020203" pitchFamily="34" charset="0"/>
              </a:rPr>
              <a:t>engagement and commitment of the advanced partner(s) not fully demonstrated</a:t>
            </a:r>
            <a:endParaRPr lang="en-GB" dirty="0">
              <a:latin typeface="Grandview" panose="020B0502040204020203" pitchFamily="34" charset="0"/>
            </a:endParaRPr>
          </a:p>
        </p:txBody>
      </p:sp>
      <p:sp>
        <p:nvSpPr>
          <p:cNvPr id="11" name="Zástupný symbol pro text 1">
            <a:extLst>
              <a:ext uri="{FF2B5EF4-FFF2-40B4-BE49-F238E27FC236}">
                <a16:creationId xmlns:a16="http://schemas.microsoft.com/office/drawing/2014/main" id="{05A514F2-4411-EEEE-0DB4-B7EF09090BD4}"/>
              </a:ext>
            </a:extLst>
          </p:cNvPr>
          <p:cNvSpPr txBox="1">
            <a:spLocks/>
          </p:cNvSpPr>
          <p:nvPr/>
        </p:nvSpPr>
        <p:spPr>
          <a:xfrm>
            <a:off x="775841" y="3611408"/>
            <a:ext cx="5181600" cy="40568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180000" tIns="0" rIns="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2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Grandview" panose="020B0502040204020203" pitchFamily="34" charset="0"/>
              </a:rPr>
              <a:t>SYNERGIES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13" name="Zástupný symbol pro obsah 5">
            <a:extLst>
              <a:ext uri="{FF2B5EF4-FFF2-40B4-BE49-F238E27FC236}">
                <a16:creationId xmlns:a16="http://schemas.microsoft.com/office/drawing/2014/main" id="{5BBE1976-423F-7555-3CB9-A5A5D31B9617}"/>
              </a:ext>
            </a:extLst>
          </p:cNvPr>
          <p:cNvSpPr txBox="1">
            <a:spLocks/>
          </p:cNvSpPr>
          <p:nvPr/>
        </p:nvSpPr>
        <p:spPr>
          <a:xfrm>
            <a:off x="748638" y="4199100"/>
            <a:ext cx="5148000" cy="2340000"/>
          </a:xfrm>
          <a:prstGeom prst="rect">
            <a:avLst/>
          </a:prstGeo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vert="horz" lIns="180000" tIns="10800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latin typeface="Grandview" panose="020B0502040204020203" pitchFamily="34" charset="0"/>
              </a:rPr>
              <a:t>existing or potential synergies with EU/national/regional funds and policies not clearly or sufficiently identified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Grandview" panose="020B0502040204020203" pitchFamily="34" charset="0"/>
              </a:rPr>
              <a:t>no adequate description of how projects will work with or add value to policy instruments</a:t>
            </a:r>
            <a:endParaRPr lang="en-GB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7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10" grpId="0" build="p" animBg="1"/>
      <p:bldP spid="1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8A2A4-EB08-E7EB-84D2-25D43D234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5C8FC85-B3C7-DA8B-8BC2-CAF8DD4AD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9" y="1648849"/>
            <a:ext cx="10357693" cy="612000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REQUIREMENTS, BARRIERS, MITIGATIONS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7952B9-CC06-9894-6F4D-BF109873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IMPACT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8C8EF35-3B5A-96EA-A0C6-5CC7311E07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06145" y="2481874"/>
            <a:ext cx="10357692" cy="14270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Grandview" panose="020B0502040204020203" pitchFamily="34" charset="0"/>
              </a:rPr>
              <a:t>inadequate analysis of barriers to impact achievement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Grandview" panose="020B0502040204020203" pitchFamily="34" charset="0"/>
              </a:rPr>
              <a:t>lack of well-defined and robust mitigation measures</a:t>
            </a:r>
          </a:p>
          <a:p>
            <a:pPr>
              <a:spcBef>
                <a:spcPts val="0"/>
              </a:spcBef>
            </a:pPr>
            <a:endParaRPr lang="cs-CZ" sz="1100" dirty="0">
              <a:latin typeface="Grandview" panose="020B0502040204020203" pitchFamily="34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D853E2B-60B6-8838-D644-C73F22000E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9E59C-8215-6A1D-216E-9A5F84773E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5" name="Zástupný symbol pro text 1">
            <a:extLst>
              <a:ext uri="{FF2B5EF4-FFF2-40B4-BE49-F238E27FC236}">
                <a16:creationId xmlns:a16="http://schemas.microsoft.com/office/drawing/2014/main" id="{93614738-2773-EC7C-F352-047F3716F5FB}"/>
              </a:ext>
            </a:extLst>
          </p:cNvPr>
          <p:cNvSpPr txBox="1">
            <a:spLocks/>
          </p:cNvSpPr>
          <p:nvPr/>
        </p:nvSpPr>
        <p:spPr>
          <a:xfrm>
            <a:off x="706145" y="3908875"/>
            <a:ext cx="10357693" cy="612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180000" tIns="0" rIns="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2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Grandview" panose="020B0502040204020203" pitchFamily="34" charset="0"/>
              </a:rPr>
              <a:t>LONG-TERM SELF-SUSTAINABILITY</a:t>
            </a:r>
          </a:p>
        </p:txBody>
      </p: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C05325D1-EB9F-81CF-EEC8-588292F15F62}"/>
              </a:ext>
            </a:extLst>
          </p:cNvPr>
          <p:cNvSpPr txBox="1">
            <a:spLocks/>
          </p:cNvSpPr>
          <p:nvPr/>
        </p:nvSpPr>
        <p:spPr>
          <a:xfrm>
            <a:off x="778595" y="4741900"/>
            <a:ext cx="10357692" cy="1427001"/>
          </a:xfrm>
          <a:prstGeom prst="rect">
            <a:avLst/>
          </a:prstGeo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vert="horz" lIns="180000" tIns="10800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Franklin Gothic Book" panose="020B0503020102020204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strike="sngStrik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Grandview" panose="020B0502040204020203" pitchFamily="34" charset="0"/>
              </a:rPr>
              <a:t>insufficiently convincing plans for long-term sustainability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Grandview" panose="020B0502040204020203" pitchFamily="34" charset="0"/>
              </a:rPr>
              <a:t>insufficient leverage of business opportunities / IP exploitation</a:t>
            </a:r>
            <a:endParaRPr lang="cs-CZ" sz="2200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99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5DADB3-A0CA-41F6-AFFD-8A95D5FDF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06" y="922649"/>
            <a:ext cx="5577522" cy="1098762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TEAMING </a:t>
            </a:r>
            <a:r>
              <a:rPr lang="cs-CZ" b="1" dirty="0" err="1">
                <a:latin typeface="Grandview" panose="020B0502040204020203" pitchFamily="34" charset="0"/>
              </a:rPr>
              <a:t>for</a:t>
            </a:r>
            <a:r>
              <a:rPr lang="cs-CZ" b="1" dirty="0">
                <a:latin typeface="Grandview" panose="020B0502040204020203" pitchFamily="34" charset="0"/>
              </a:rPr>
              <a:t> </a:t>
            </a:r>
            <a:r>
              <a:rPr lang="en-GB" b="1" dirty="0">
                <a:latin typeface="Grandview" panose="020B0502040204020203" pitchFamily="34" charset="0"/>
              </a:rPr>
              <a:t>excellence</a:t>
            </a:r>
            <a:endParaRPr lang="cs-CZ" b="1" dirty="0">
              <a:latin typeface="Grandview" panose="020B0502040204020203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AFE7B4B-3887-43E5-924E-A4D954A77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06" y="3122704"/>
            <a:ext cx="3977322" cy="861774"/>
          </a:xfrm>
        </p:spPr>
        <p:txBody>
          <a:bodyPr/>
          <a:lstStyle/>
          <a:p>
            <a:r>
              <a:rPr lang="cs-CZ" sz="2800" b="1" dirty="0">
                <a:latin typeface="Grandview" panose="020B0502040204020203" pitchFamily="34" charset="0"/>
              </a:rPr>
              <a:t>CALL 2023-2024 OUTCOMES</a:t>
            </a:r>
            <a:endParaRPr lang="en-GB" sz="2800" b="1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69959"/>
      </p:ext>
    </p:extLst>
  </p:cSld>
  <p:clrMapOvr>
    <a:masterClrMapping/>
  </p:clrMapOvr>
  <p:transition spd="slow" advTm="736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BFAD6-EE84-D4BD-24D5-2F5040F2D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765F2-349C-01DC-62EE-7914362FF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522423"/>
            <a:ext cx="4943248" cy="1648143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Most frequent evaluators´ comments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6A88AC-C73E-A1F5-F766-C7F8FC6B9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307777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STAGE 1 UNSUCCESSFUL PROJECTS</a:t>
            </a:r>
            <a:endParaRPr lang="en-GB" b="1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3246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02BAD46-3CF7-B6FD-AC74-DBA4E999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1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does not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20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enough detail in its description, making it difficult to assess its real strategic vision and credibility</a:t>
            </a:r>
            <a:endParaRPr lang="en-GB" sz="2000" kern="100" dirty="0">
              <a:latin typeface="Grandview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2000" kern="100" dirty="0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with credible and concrete references how the complementary funding would be obtained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2000" kern="100" dirty="0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adequately describe how the autonomy of the </a:t>
            </a:r>
            <a:r>
              <a:rPr lang="en-GB" sz="2000" kern="100" dirty="0" err="1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r>
              <a:rPr lang="en-GB" sz="2000" kern="100" dirty="0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achieved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100" kern="100" dirty="0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 </a:t>
            </a:r>
            <a:r>
              <a:rPr lang="en-GB" sz="21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achieving objectives is not clearly supported by a review of the state of the art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100" kern="100" dirty="0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1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ynergies with national funding and strategies are not described in adequate detail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100" kern="100" dirty="0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1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uman resources and recruitment issues are not adequately addressed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1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ambition of the proposal is modest, both in the objective of creating a </a:t>
            </a:r>
            <a:r>
              <a:rPr lang="en-GB" sz="2100" kern="100" dirty="0" err="1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r>
              <a:rPr lang="en-GB" sz="21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 the economic needs and partners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0F38B9-ADC1-9FA5-D24D-67744691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865CBD-F733-3005-E7EE-55A8EB44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21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1E6A8E8-D1CB-D912-1889-875EFD9D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excellence</a:t>
            </a:r>
            <a:endParaRPr lang="en-GB" b="1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4721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B5D08-2CF9-4752-3A82-01759914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AC86381-3F2C-302E-1234-87AB8C2C7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kern="100" dirty="0">
              <a:effectLst/>
              <a:latin typeface="Grandview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does not address in sufficient depth or width limited ambition the growth of the </a:t>
            </a:r>
            <a:r>
              <a:rPr lang="en-GB" sz="2200" kern="100" dirty="0" err="1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r>
              <a:rPr lang="en-GB" sz="22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2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dequate measures of socio-economic outreach are not clearly presented.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 impact on the national R&amp;I environment of the host country and local region has not been elaborated in sufficient 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does not clearly explain the impact at institutional and national level of the results expected from the implementation of the </a:t>
            </a:r>
            <a:r>
              <a:rPr lang="en-GB" sz="2200" kern="100" dirty="0" err="1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r>
              <a:rPr lang="en-GB" sz="22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dirty="0">
                <a:effectLst/>
                <a:latin typeface="Grandview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vision concerning long-term sustainability of the Centre of Excellence is not fully described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CEAD66-BA30-1296-A701-1489B5B2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09A4E-8476-F16D-5D26-65177D24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22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A9CE98B-B781-7D6C-D1D2-A4C09883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19841509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372DB-F1DE-6256-004C-0F2D9518A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5E415-9DDF-A8E6-78F4-1A5733E3F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522423"/>
            <a:ext cx="4943248" cy="1648143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Most frequent evaluators´ comments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86F840-4EC4-C184-33C8-C03E4A160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307777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STAGE 2 UNSUCCESSFUL PROJECTS</a:t>
            </a:r>
            <a:endParaRPr lang="en-GB" b="1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4702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DC97E-3A74-5024-2F84-0E798422A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, snímek obrazovky, Webové stránky, Webová stránka&#10;&#10;Popis byl vytvořen automaticky">
            <a:hlinkClick r:id="rId2"/>
            <a:extLst>
              <a:ext uri="{FF2B5EF4-FFF2-40B4-BE49-F238E27FC236}">
                <a16:creationId xmlns:a16="http://schemas.microsoft.com/office/drawing/2014/main" id="{D3FDAAD9-F377-2198-81EF-D030DE703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895" y="909000"/>
            <a:ext cx="11206210" cy="50400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A71E37-8778-73A3-6F43-D734357A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67608B-7934-DB22-F135-2B4FBA73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24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8243CD-FEB2-B6D7-3124-850D3E269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022" y="3866746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6468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D19BF-B151-7016-147A-30679D7F4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CBF0F-DDFC-1197-7395-E9F961198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621185"/>
            <a:ext cx="4943248" cy="549381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Important issues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C28633-B05F-F185-2C56-A3166BCE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307777"/>
          </a:xfrm>
        </p:spPr>
        <p:txBody>
          <a:bodyPr/>
          <a:lstStyle/>
          <a:p>
            <a:endParaRPr lang="en-GB" b="1" dirty="0"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2216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Teaming stage </a:t>
            </a:r>
            <a:r>
              <a:rPr lang="cs-CZ" dirty="0"/>
              <a:t>1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Proposal form </a:t>
            </a:r>
            <a:r>
              <a:rPr lang="en-GB" b="1" dirty="0"/>
              <a:t>CSA stage</a:t>
            </a:r>
            <a:r>
              <a:rPr lang="cs-CZ" b="1" dirty="0"/>
              <a:t> 1</a:t>
            </a:r>
            <a:r>
              <a:rPr lang="en-GB" dirty="0"/>
              <a:t>: Part B - 10 pages</a:t>
            </a:r>
            <a:endParaRPr lang="cs-CZ" dirty="0"/>
          </a:p>
          <a:p>
            <a:endParaRPr lang="en-GB" sz="800" dirty="0"/>
          </a:p>
          <a:p>
            <a:r>
              <a:rPr lang="cs-CZ" b="1" dirty="0"/>
              <a:t>SPECIFIC TEMPLATE FOR TEAMING STAGE 1</a:t>
            </a:r>
          </a:p>
          <a:p>
            <a:endParaRPr lang="cs-CZ" sz="800" dirty="0"/>
          </a:p>
          <a:p>
            <a:pPr marL="457200" lvl="1" indent="0">
              <a:buNone/>
            </a:pPr>
            <a:r>
              <a:rPr lang="en-GB" dirty="0"/>
              <a:t>1.	Excellence </a:t>
            </a:r>
          </a:p>
          <a:p>
            <a:pPr marL="457200" lvl="1" indent="0">
              <a:buNone/>
            </a:pPr>
            <a:r>
              <a:rPr lang="en-GB" dirty="0"/>
              <a:t>1.1	Objectives (2 pages)</a:t>
            </a:r>
          </a:p>
          <a:p>
            <a:pPr marL="457200" lvl="1" indent="0">
              <a:buNone/>
            </a:pPr>
            <a:r>
              <a:rPr lang="en-GB" dirty="0"/>
              <a:t>1.2	Coordination and/or support measures </a:t>
            </a:r>
          </a:p>
          <a:p>
            <a:pPr marL="457200" lvl="1" indent="0">
              <a:buNone/>
            </a:pPr>
            <a:r>
              <a:rPr lang="en-GB" dirty="0"/>
              <a:t>	and methodology (5 pages)</a:t>
            </a:r>
          </a:p>
          <a:p>
            <a:pPr marL="457200" lvl="1" indent="0">
              <a:buNone/>
            </a:pPr>
            <a:r>
              <a:rPr lang="en-GB" dirty="0"/>
              <a:t>2.	Impact </a:t>
            </a:r>
          </a:p>
          <a:p>
            <a:pPr marL="457200" lvl="1" indent="0">
              <a:buNone/>
            </a:pPr>
            <a:r>
              <a:rPr lang="en-GB" dirty="0"/>
              <a:t>2.1	Project’s pathways towards impact (3 pages)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NO budget table in stage</a:t>
            </a:r>
            <a:r>
              <a:rPr lang="cs-CZ" b="1" dirty="0">
                <a:solidFill>
                  <a:srgbClr val="FF0000"/>
                </a:solidFill>
              </a:rPr>
              <a:t> 1,</a:t>
            </a:r>
            <a:r>
              <a:rPr lang="en-GB" b="1" dirty="0">
                <a:solidFill>
                  <a:srgbClr val="FF0000"/>
                </a:solidFill>
              </a:rPr>
              <a:t> only Total requested grant amount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5371" r="6592" b="4959"/>
          <a:stretch/>
        </p:blipFill>
        <p:spPr>
          <a:xfrm>
            <a:off x="6553582" y="1650719"/>
            <a:ext cx="5112000" cy="3793317"/>
          </a:xfrm>
          <a:prstGeom prst="rect">
            <a:avLst/>
          </a:prstGeo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9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58" y="1520825"/>
            <a:ext cx="7686784" cy="482441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STAGE 1 - PART B </a:t>
            </a:r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03554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/>
          <a:stretch/>
        </p:blipFill>
        <p:spPr>
          <a:xfrm>
            <a:off x="1175596" y="1371586"/>
            <a:ext cx="9813097" cy="4968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forms – part 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05060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8B4A20-E0D2-460C-836E-6E8073B9D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787" y="3873500"/>
            <a:ext cx="5286375" cy="549381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Questions</a:t>
            </a:r>
            <a:r>
              <a:rPr lang="cs-CZ" b="1" dirty="0">
                <a:latin typeface="Grandview" panose="020B0502040204020203" pitchFamily="34" charset="0"/>
              </a:rPr>
              <a:t>?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D99095-F5C8-47CB-90B6-A49B743C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3788" y="4773613"/>
            <a:ext cx="5286375" cy="246062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Anna Vosečková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C189597-903E-4AB5-803A-B60CE73E1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3788" y="5465763"/>
            <a:ext cx="5286375" cy="215900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</a:rPr>
              <a:t>+420 606 062 739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4656689-ECF8-46E6-B67C-54EA4DEF7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3788" y="5757863"/>
            <a:ext cx="5286375" cy="215900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</a:rPr>
              <a:t>voseckova@tc.cz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836412A-B75E-440E-BA9B-A6E2760D6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3788" y="5059363"/>
            <a:ext cx="5286375" cy="246062"/>
          </a:xfrm>
        </p:spPr>
        <p:txBody>
          <a:bodyPr/>
          <a:lstStyle/>
          <a:p>
            <a:r>
              <a:rPr lang="cs-CZ" i="0" dirty="0">
                <a:latin typeface="Grandview" panose="020B0502040204020203" pitchFamily="34" charset="0"/>
              </a:rPr>
              <a:t>WIDERA NCP, EIT NCP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3B290B0-E1DC-445E-8C8C-3269F4810B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3788" y="6129338"/>
            <a:ext cx="5286375" cy="215900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www.tc.cz</a:t>
            </a:r>
            <a:r>
              <a:rPr lang="cs-CZ" dirty="0">
                <a:latin typeface="Grandview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622921"/>
      </p:ext>
    </p:extLst>
  </p:cSld>
  <p:clrMapOvr>
    <a:masterClrMapping/>
  </p:clrMapOvr>
  <p:transition spd="slow" advTm="8373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679ACC-709D-A09B-82C4-18928234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79" y="1470255"/>
            <a:ext cx="6164262" cy="4585690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Grandview" panose="020B0502040204020203" pitchFamily="34" charset="0"/>
              </a:rPr>
              <a:t>HORIZON-WIDERA-2023-ACCESS-01-01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Opening: 10 January 2023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Deadline 1st stage: </a:t>
            </a:r>
            <a:r>
              <a:rPr lang="en-GB" sz="2500" dirty="0">
                <a:solidFill>
                  <a:srgbClr val="FF0000"/>
                </a:solidFill>
                <a:latin typeface="Grandview" panose="020B0502040204020203" pitchFamily="34" charset="0"/>
              </a:rPr>
              <a:t>12 April 2023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Deadline 2nd stage: </a:t>
            </a:r>
            <a:r>
              <a:rPr lang="en-GB" sz="2500" dirty="0">
                <a:solidFill>
                  <a:srgbClr val="FF0000"/>
                </a:solidFill>
                <a:latin typeface="Grandview" panose="020B0502040204020203" pitchFamily="34" charset="0"/>
              </a:rPr>
              <a:t>7 March 2024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Overall indicative budget: M€ 174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Budget per project: M€ 8 – 15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Project duration: up to 6 years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Consortium: minimum</a:t>
            </a:r>
            <a:r>
              <a:rPr lang="cs-CZ" sz="2500" dirty="0">
                <a:latin typeface="Grandview" panose="020B0502040204020203" pitchFamily="34" charset="0"/>
              </a:rPr>
              <a:t> </a:t>
            </a:r>
            <a:r>
              <a:rPr lang="en-GB" sz="2500" dirty="0">
                <a:latin typeface="Grandview" panose="020B0502040204020203" pitchFamily="34" charset="0"/>
              </a:rPr>
              <a:t>1 + 1</a:t>
            </a:r>
          </a:p>
          <a:p>
            <a:r>
              <a:rPr lang="en-GB" sz="2500" dirty="0">
                <a:latin typeface="Grandview" panose="020B0502040204020203" pitchFamily="34" charset="0"/>
              </a:rPr>
              <a:t>Expected no. of projects: 18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181013-CFAE-6658-7C18-B6DA7DCA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9DEFD8-9E95-F093-D3D8-C2A5737B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3</a:t>
            </a:fld>
            <a:endParaRPr lang="cs-CZ"/>
          </a:p>
        </p:txBody>
      </p:sp>
      <p:pic>
        <p:nvPicPr>
          <p:cNvPr id="8" name="Zástupný symbol obrázku 7" descr="Obsah obrázku oblečení, osoba, boty, skupina&#10;&#10;Popis byl vytvořen automaticky">
            <a:extLst>
              <a:ext uri="{FF2B5EF4-FFF2-40B4-BE49-F238E27FC236}">
                <a16:creationId xmlns:a16="http://schemas.microsoft.com/office/drawing/2014/main" id="{E2AF4AAE-43C2-696D-12B0-CA90E93B90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335" r="23335"/>
          <a:stretch>
            <a:fillRect/>
          </a:stretch>
        </p:blipFill>
        <p:spPr/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82858D1-5AF5-89A8-BA18-898E2381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4" y="705381"/>
            <a:ext cx="6454773" cy="457818"/>
          </a:xfrm>
        </p:spPr>
        <p:txBody>
          <a:bodyPr/>
          <a:lstStyle/>
          <a:p>
            <a:r>
              <a:rPr lang="en-GB" sz="3500" b="1" dirty="0">
                <a:latin typeface="Grandview" panose="020B0502040204020203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552759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838" y="1621185"/>
            <a:ext cx="4943248" cy="549381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TEAMING STAGE 1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172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AF2F9-F080-5B06-DF43-4A248D9D0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EE98874-5672-1B5E-54E1-51C30B752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en-GB" b="1" dirty="0"/>
              <a:t>he threshold for both criteria is 4</a:t>
            </a:r>
            <a:r>
              <a:rPr lang="en-GB" dirty="0"/>
              <a:t>.</a:t>
            </a:r>
          </a:p>
          <a:p>
            <a:endParaRPr lang="en-GB" sz="1000" dirty="0"/>
          </a:p>
          <a:p>
            <a:r>
              <a:rPr lang="en-GB" dirty="0"/>
              <a:t>The overall threshold (applying to the sum of the two individual scores) will be set for the call at a level that allowed the total requested budget of proposals admitted to stage 2 be </a:t>
            </a:r>
            <a:r>
              <a:rPr lang="en-GB" b="1" dirty="0"/>
              <a:t>as close as possible to 3 times the available budget (and not below 2.5 times the budget):</a:t>
            </a:r>
          </a:p>
          <a:p>
            <a:endParaRPr lang="en-GB" sz="1000" dirty="0"/>
          </a:p>
          <a:p>
            <a:pPr lvl="1"/>
            <a:r>
              <a:rPr lang="en-GB" dirty="0"/>
              <a:t>HORIZON-WIDERA-202</a:t>
            </a:r>
            <a:r>
              <a:rPr lang="cs-CZ" dirty="0"/>
              <a:t>3</a:t>
            </a:r>
            <a:r>
              <a:rPr lang="en-GB" dirty="0"/>
              <a:t>-ACCESS-01-01-two-stage Teaming for Excellence (Stage 1): </a:t>
            </a:r>
            <a:r>
              <a:rPr lang="en-GB" b="1" dirty="0"/>
              <a:t>8.5 points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GENERALISED FEEDBACK AFTER STAGE 1</a:t>
            </a:r>
            <a:r>
              <a:rPr lang="en-GB" dirty="0"/>
              <a:t> </a:t>
            </a:r>
          </a:p>
          <a:p>
            <a:endParaRPr lang="en-GB" sz="800" dirty="0"/>
          </a:p>
          <a:p>
            <a:r>
              <a:rPr lang="en-GB" dirty="0"/>
              <a:t>In order to best ensure equal treatment, successful stage 1 applicants </a:t>
            </a:r>
            <a:r>
              <a:rPr lang="en-GB" b="1" dirty="0"/>
              <a:t>do not receive the evaluation summary reports (ESRs)</a:t>
            </a:r>
            <a:r>
              <a:rPr lang="en-GB" dirty="0"/>
              <a:t> for their proposals, but this generalised feedback with information and tips for preparing the full proposal. 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DACEF5-BB93-25FE-76DF-70244253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Scoring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5F079F-5572-3E3D-705A-7DE944C2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6ED073-6A7A-8CA6-7030-49F41AE6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15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1325" y="1747520"/>
            <a:ext cx="10741722" cy="4824414"/>
          </a:xfrm>
        </p:spPr>
        <p:txBody>
          <a:bodyPr>
            <a:normAutofit/>
          </a:bodyPr>
          <a:lstStyle/>
          <a:p>
            <a:pPr defTabSz="777875">
              <a:spcBef>
                <a:spcPts val="600"/>
              </a:spcBef>
              <a:spcAft>
                <a:spcPts val="600"/>
              </a:spcAft>
            </a:pPr>
            <a:endParaRPr lang="cs-CZ" sz="2100" dirty="0">
              <a:latin typeface="Grandview" panose="020B0502040204020203" pitchFamily="34" charset="0"/>
            </a:endParaRPr>
          </a:p>
          <a:p>
            <a:pPr defTabSz="777875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Grandview" panose="020B0502040204020203" pitchFamily="34" charset="0"/>
              </a:rPr>
              <a:t>Submitted 		1</a:t>
            </a:r>
            <a:r>
              <a:rPr lang="cs-CZ" sz="2100" dirty="0">
                <a:latin typeface="Grandview" panose="020B0502040204020203" pitchFamily="34" charset="0"/>
              </a:rPr>
              <a:t>25</a:t>
            </a:r>
            <a:r>
              <a:rPr lang="en-GB" sz="2100" dirty="0">
                <a:latin typeface="Grandview" panose="020B0502040204020203" pitchFamily="34" charset="0"/>
              </a:rPr>
              <a:t> (</a:t>
            </a:r>
            <a:r>
              <a:rPr lang="cs-CZ" sz="2100" dirty="0">
                <a:latin typeface="Grandview" panose="020B0502040204020203" pitchFamily="34" charset="0"/>
              </a:rPr>
              <a:t>2</a:t>
            </a:r>
            <a:r>
              <a:rPr lang="en-GB" sz="2100" dirty="0">
                <a:latin typeface="Grandview" panose="020B0502040204020203" pitchFamily="34" charset="0"/>
              </a:rPr>
              <a:t> ineligible)</a:t>
            </a:r>
          </a:p>
          <a:p>
            <a:pPr defTabSz="777875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Grandview" panose="020B0502040204020203" pitchFamily="34" charset="0"/>
              </a:rPr>
              <a:t>Evaluated 		1</a:t>
            </a:r>
            <a:r>
              <a:rPr lang="cs-CZ" sz="2100" dirty="0">
                <a:latin typeface="Grandview" panose="020B0502040204020203" pitchFamily="34" charset="0"/>
              </a:rPr>
              <a:t>23</a:t>
            </a:r>
            <a:endParaRPr lang="en-GB" sz="2100" dirty="0">
              <a:latin typeface="Grandview" panose="020B0502040204020203" pitchFamily="34" charset="0"/>
            </a:endParaRPr>
          </a:p>
          <a:p>
            <a:pPr defTabSz="777875">
              <a:spcBef>
                <a:spcPts val="600"/>
              </a:spcBef>
              <a:spcAft>
                <a:spcPts val="600"/>
              </a:spcAft>
            </a:pPr>
            <a:r>
              <a:rPr lang="en-GB" sz="2100" b="1" dirty="0">
                <a:latin typeface="Grandview" panose="020B0502040204020203" pitchFamily="34" charset="0"/>
              </a:rPr>
              <a:t>Main list 		3</a:t>
            </a:r>
            <a:r>
              <a:rPr lang="cs-CZ" sz="2100" b="1" dirty="0">
                <a:latin typeface="Grandview" panose="020B0502040204020203" pitchFamily="34" charset="0"/>
              </a:rPr>
              <a:t>5</a:t>
            </a:r>
            <a:r>
              <a:rPr lang="en-GB" sz="2100" b="1" dirty="0">
                <a:latin typeface="Grandview" panose="020B0502040204020203" pitchFamily="34" charset="0"/>
              </a:rPr>
              <a:t> (threshold 8,5</a:t>
            </a:r>
            <a:r>
              <a:rPr lang="en-GB" sz="2100" dirty="0">
                <a:latin typeface="Grandview" panose="020B0502040204020203" pitchFamily="34" charset="0"/>
              </a:rPr>
              <a:t>)</a:t>
            </a:r>
          </a:p>
          <a:p>
            <a:pPr defTabSz="777875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Grandview" panose="020B0502040204020203" pitchFamily="34" charset="0"/>
              </a:rPr>
              <a:t>Below threshold 	8</a:t>
            </a:r>
            <a:r>
              <a:rPr lang="cs-CZ" sz="2100" dirty="0">
                <a:latin typeface="Grandview" panose="020B0502040204020203" pitchFamily="34" charset="0"/>
              </a:rPr>
              <a:t>8</a:t>
            </a:r>
            <a:endParaRPr lang="en-GB" sz="2100" dirty="0">
              <a:latin typeface="Grandview" panose="020B0502040204020203" pitchFamily="34" charset="0"/>
            </a:endParaRPr>
          </a:p>
          <a:p>
            <a:pPr defTabSz="777875">
              <a:spcBef>
                <a:spcPts val="600"/>
              </a:spcBef>
              <a:spcAft>
                <a:spcPts val="600"/>
              </a:spcAft>
            </a:pPr>
            <a:endParaRPr lang="cs-CZ" sz="2100" dirty="0">
              <a:latin typeface="Grandview" panose="020B0502040204020203" pitchFamily="34" charset="0"/>
            </a:endParaRPr>
          </a:p>
          <a:p>
            <a:pPr defTabSz="777875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Grandview" panose="020B0502040204020203" pitchFamily="34" charset="0"/>
              </a:rPr>
              <a:t>No reserve list at Stage </a:t>
            </a:r>
            <a:r>
              <a:rPr lang="cs-CZ" sz="2100" dirty="0">
                <a:latin typeface="Grandview" panose="020B0502040204020203" pitchFamily="34" charset="0"/>
              </a:rPr>
              <a:t>1</a:t>
            </a:r>
          </a:p>
          <a:p>
            <a:pPr defTabSz="777875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latin typeface="Grandview" panose="020B0502040204020203" pitchFamily="34" charset="0"/>
              </a:rPr>
              <a:t>ESR only for rejected proposals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Number of Projects in </a:t>
            </a:r>
            <a:r>
              <a:rPr lang="cs-CZ" b="1" dirty="0">
                <a:latin typeface="Grandview" panose="020B0502040204020203" pitchFamily="34" charset="0"/>
              </a:rPr>
              <a:t>TEAMING STAGE 1</a:t>
            </a:r>
            <a:endParaRPr lang="en-GB" b="1" dirty="0">
              <a:latin typeface="Grandview" panose="020B0502040204020203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76664"/>
              </p:ext>
            </p:extLst>
          </p:nvPr>
        </p:nvGraphicFramePr>
        <p:xfrm>
          <a:off x="5346109" y="1747520"/>
          <a:ext cx="6264000" cy="390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000">
                  <a:extLst>
                    <a:ext uri="{9D8B030D-6E8A-4147-A177-3AD203B41FA5}">
                      <a16:colId xmlns:a16="http://schemas.microsoft.com/office/drawing/2014/main" val="3642670797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4229664841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1017398253"/>
                    </a:ext>
                  </a:extLst>
                </a:gridCol>
                <a:gridCol w="1566000">
                  <a:extLst>
                    <a:ext uri="{9D8B030D-6E8A-4147-A177-3AD203B41FA5}">
                      <a16:colId xmlns:a16="http://schemas.microsoft.com/office/drawing/2014/main" val="310803979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Grandview" panose="020B0502040204020203" pitchFamily="34" charset="0"/>
                        </a:rPr>
                        <a:t>SCORE OF RETA</a:t>
                      </a:r>
                      <a:r>
                        <a:rPr lang="cs-CZ" sz="1500" dirty="0">
                          <a:latin typeface="Grandview" panose="020B0502040204020203" pitchFamily="34" charset="0"/>
                        </a:rPr>
                        <a:t>i</a:t>
                      </a:r>
                      <a:r>
                        <a:rPr lang="en-GB" sz="1500" dirty="0">
                          <a:latin typeface="Grandview" panose="020B0502040204020203" pitchFamily="34" charset="0"/>
                        </a:rPr>
                        <a:t>NED PROJECTS</a:t>
                      </a:r>
                      <a:endParaRPr lang="cs-CZ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Grandview" panose="020B0502040204020203" pitchFamily="34" charset="0"/>
                        </a:rPr>
                        <a:t>SCORE OF </a:t>
                      </a:r>
                      <a:r>
                        <a:rPr lang="cs-CZ" sz="1500" dirty="0">
                          <a:latin typeface="Grandview" panose="020B0502040204020203" pitchFamily="34" charset="0"/>
                        </a:rPr>
                        <a:t>REJECTED PROJECTS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677541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Grandview" panose="020B0502040204020203" pitchFamily="34" charset="0"/>
                        </a:rPr>
                        <a:t>NO.</a:t>
                      </a:r>
                      <a:r>
                        <a:rPr lang="cs-CZ" sz="1500" b="1" baseline="0" dirty="0">
                          <a:latin typeface="Grandview" panose="020B0502040204020203" pitchFamily="34" charset="0"/>
                        </a:rPr>
                        <a:t> OF PROJECTS</a:t>
                      </a:r>
                      <a:endParaRPr lang="en-GB" sz="15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Grandview" panose="020B0502040204020203" pitchFamily="34" charset="0"/>
                        </a:rPr>
                        <a:t>SCORE</a:t>
                      </a:r>
                      <a:endParaRPr lang="en-GB" sz="15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>
                          <a:latin typeface="Grandview" panose="020B0502040204020203" pitchFamily="34" charset="0"/>
                        </a:rPr>
                        <a:t>NO.</a:t>
                      </a:r>
                      <a:r>
                        <a:rPr lang="cs-CZ" sz="1500" b="1" baseline="0" dirty="0">
                          <a:latin typeface="Grandview" panose="020B0502040204020203" pitchFamily="34" charset="0"/>
                        </a:rPr>
                        <a:t> OF PROJECTS</a:t>
                      </a:r>
                      <a:endParaRPr lang="en-GB" sz="15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>
                          <a:latin typeface="Grandview" panose="020B0502040204020203" pitchFamily="34" charset="0"/>
                        </a:rPr>
                        <a:t>SCORE</a:t>
                      </a:r>
                      <a:endParaRPr lang="en-GB" sz="1500" b="1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191698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3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10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8,5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637306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3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9,5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17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8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015080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12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9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10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7,5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2074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17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8,5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18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7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247443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16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6,5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069774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11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6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131232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10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5,5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556782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3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4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236051"/>
                  </a:ext>
                </a:extLst>
              </a:tr>
              <a:tr h="325376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2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latin typeface="Grandview" panose="020B0502040204020203" pitchFamily="34" charset="0"/>
                        </a:rPr>
                        <a:t>3</a:t>
                      </a:r>
                      <a:endParaRPr lang="en-GB" sz="1500" dirty="0"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827206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1533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520679"/>
              </p:ext>
            </p:extLst>
          </p:nvPr>
        </p:nvGraphicFramePr>
        <p:xfrm>
          <a:off x="731838" y="1520825"/>
          <a:ext cx="10741025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1325" y="804917"/>
            <a:ext cx="11032233" cy="470898"/>
          </a:xfrm>
        </p:spPr>
        <p:txBody>
          <a:bodyPr/>
          <a:lstStyle/>
          <a:p>
            <a:r>
              <a:rPr lang="en-GB" sz="3600" b="1" dirty="0">
                <a:latin typeface="Grandview" panose="020B0502040204020203" pitchFamily="34" charset="0"/>
              </a:rPr>
              <a:t>PROJECT COORDINATORS</a:t>
            </a:r>
            <a:r>
              <a:rPr lang="cs-CZ" sz="3600" b="1" dirty="0">
                <a:latin typeface="Grandview" panose="020B0502040204020203" pitchFamily="34" charset="0"/>
              </a:rPr>
              <a:t> – </a:t>
            </a:r>
            <a:r>
              <a:rPr lang="en-GB" sz="3600" b="1" dirty="0">
                <a:latin typeface="Grandview" panose="020B0502040204020203" pitchFamily="34" charset="0"/>
              </a:rPr>
              <a:t>after</a:t>
            </a:r>
            <a:r>
              <a:rPr lang="cs-CZ" sz="3600" b="1" dirty="0">
                <a:latin typeface="Grandview" panose="020B0502040204020203" pitchFamily="34" charset="0"/>
              </a:rPr>
              <a:t> STAGE 1</a:t>
            </a:r>
            <a:endParaRPr lang="en-GB" sz="3600" b="1" dirty="0">
              <a:latin typeface="Grandview" panose="020B0502040204020203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676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838" y="1621185"/>
            <a:ext cx="4943248" cy="549381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TEAMING STAGE 2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78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defTabSz="957263">
              <a:spcBef>
                <a:spcPts val="1200"/>
              </a:spcBef>
              <a:tabLst>
                <a:tab pos="3767138" algn="l"/>
              </a:tabLst>
            </a:pPr>
            <a:endParaRPr lang="cs-CZ" sz="1200" dirty="0"/>
          </a:p>
          <a:p>
            <a:pPr defTabSz="957263">
              <a:spcBef>
                <a:spcPts val="1200"/>
              </a:spcBef>
              <a:tabLst>
                <a:tab pos="3767138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Submitted 		3</a:t>
            </a:r>
            <a:r>
              <a:rPr lang="cs-CZ" sz="2400" dirty="0">
                <a:latin typeface="Grandview" panose="020B0502040204020203" pitchFamily="34" charset="0"/>
              </a:rPr>
              <a:t>4</a:t>
            </a:r>
            <a:r>
              <a:rPr lang="en-GB" sz="2400" dirty="0">
                <a:latin typeface="Grandview" panose="020B0502040204020203" pitchFamily="34" charset="0"/>
              </a:rPr>
              <a:t>			CZ 4	SK 1</a:t>
            </a:r>
          </a:p>
          <a:p>
            <a:pPr defTabSz="957263">
              <a:spcBef>
                <a:spcPts val="1200"/>
              </a:spcBef>
              <a:tabLst>
                <a:tab pos="3767138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Evaluated 		3</a:t>
            </a:r>
            <a:r>
              <a:rPr lang="cs-CZ" sz="2400" dirty="0">
                <a:latin typeface="Grandview" panose="020B0502040204020203" pitchFamily="34" charset="0"/>
              </a:rPr>
              <a:t>3 </a:t>
            </a:r>
          </a:p>
          <a:p>
            <a:pPr defTabSz="957263">
              <a:spcBef>
                <a:spcPts val="1200"/>
              </a:spcBef>
              <a:tabLst>
                <a:tab pos="3767138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Evaluators	 5 per project</a:t>
            </a:r>
          </a:p>
          <a:p>
            <a:pPr defTabSz="957263">
              <a:spcBef>
                <a:spcPts val="1200"/>
              </a:spcBef>
              <a:tabLst>
                <a:tab pos="3767138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Main list 		12</a:t>
            </a:r>
            <a:r>
              <a:rPr lang="cs-CZ" sz="2400" dirty="0">
                <a:latin typeface="Grandview" panose="020B0502040204020203" pitchFamily="34" charset="0"/>
              </a:rPr>
              <a:t> </a:t>
            </a:r>
            <a:r>
              <a:rPr lang="en-GB" sz="2400" dirty="0">
                <a:latin typeface="Grandview" panose="020B0502040204020203" pitchFamily="34" charset="0"/>
              </a:rPr>
              <a:t>(1</a:t>
            </a:r>
            <a:r>
              <a:rPr lang="cs-CZ" sz="2400" dirty="0">
                <a:latin typeface="Grandview" panose="020B0502040204020203" pitchFamily="34" charset="0"/>
              </a:rPr>
              <a:t>2.5</a:t>
            </a:r>
            <a:r>
              <a:rPr lang="en-GB" sz="2400" dirty="0">
                <a:latin typeface="Grandview" panose="020B0502040204020203" pitchFamily="34" charset="0"/>
              </a:rPr>
              <a:t> points</a:t>
            </a:r>
            <a:r>
              <a:rPr lang="cs-CZ" sz="2400" dirty="0">
                <a:latin typeface="Grandview" panose="020B0502040204020203" pitchFamily="34" charset="0"/>
              </a:rPr>
              <a:t> min.</a:t>
            </a:r>
            <a:r>
              <a:rPr lang="en-GB" sz="2400" dirty="0">
                <a:latin typeface="Grandview" panose="020B0502040204020203" pitchFamily="34" charset="0"/>
              </a:rPr>
              <a:t>)	CZ 1</a:t>
            </a:r>
          </a:p>
          <a:p>
            <a:pPr defTabSz="957263">
              <a:spcBef>
                <a:spcPts val="1200"/>
              </a:spcBef>
              <a:tabLst>
                <a:tab pos="3767138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Reserve list		</a:t>
            </a:r>
            <a:r>
              <a:rPr lang="cs-CZ" sz="2400" dirty="0">
                <a:latin typeface="Grandview" panose="020B0502040204020203" pitchFamily="34" charset="0"/>
              </a:rPr>
              <a:t>3</a:t>
            </a:r>
            <a:r>
              <a:rPr lang="en-GB" sz="2400" dirty="0">
                <a:latin typeface="Grandview" panose="020B0502040204020203" pitchFamily="34" charset="0"/>
              </a:rPr>
              <a:t>			</a:t>
            </a:r>
            <a:r>
              <a:rPr lang="cs-CZ" sz="2400" dirty="0">
                <a:latin typeface="Grandview" panose="020B0502040204020203" pitchFamily="34" charset="0"/>
              </a:rPr>
              <a:t>	</a:t>
            </a:r>
            <a:r>
              <a:rPr lang="en-GB" sz="2400" dirty="0">
                <a:latin typeface="Grandview" panose="020B0502040204020203" pitchFamily="34" charset="0"/>
              </a:rPr>
              <a:t>SK 1</a:t>
            </a:r>
            <a:r>
              <a:rPr lang="cs-CZ" sz="2400" dirty="0">
                <a:latin typeface="Grandview" panose="020B0502040204020203" pitchFamily="34" charset="0"/>
              </a:rPr>
              <a:t> </a:t>
            </a:r>
            <a:r>
              <a:rPr lang="en-GB" sz="2400" dirty="0">
                <a:latin typeface="Grandview" panose="020B0502040204020203" pitchFamily="34" charset="0"/>
              </a:rPr>
              <a:t>(recently moved to  						the main list)</a:t>
            </a:r>
            <a:endParaRPr lang="cs-CZ" sz="2400" dirty="0">
              <a:latin typeface="Grandview" panose="020B0502040204020203" pitchFamily="34" charset="0"/>
            </a:endParaRPr>
          </a:p>
          <a:p>
            <a:pPr defTabSz="957263">
              <a:spcBef>
                <a:spcPts val="1200"/>
              </a:spcBef>
              <a:tabLst>
                <a:tab pos="3767138" algn="l"/>
              </a:tabLst>
            </a:pPr>
            <a:r>
              <a:rPr lang="en-GB" sz="2400" b="1" dirty="0">
                <a:latin typeface="Grandview" panose="020B0502040204020203" pitchFamily="34" charset="0"/>
              </a:rPr>
              <a:t>Funded projects</a:t>
            </a:r>
            <a:r>
              <a:rPr lang="cs-CZ" sz="2400" b="1" dirty="0">
                <a:latin typeface="Grandview" panose="020B0502040204020203" pitchFamily="34" charset="0"/>
              </a:rPr>
              <a:t>	13			CZ 1	SK 1</a:t>
            </a:r>
            <a:endParaRPr lang="en-GB" sz="2400" b="1" dirty="0">
              <a:latin typeface="Grandview" panose="020B0502040204020203" pitchFamily="34" charset="0"/>
            </a:endParaRPr>
          </a:p>
          <a:p>
            <a:pPr defTabSz="771525">
              <a:spcBef>
                <a:spcPts val="1200"/>
              </a:spcBef>
              <a:tabLst>
                <a:tab pos="2871788" algn="l"/>
                <a:tab pos="3767138" algn="l"/>
                <a:tab pos="6729413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Below available budget	1</a:t>
            </a:r>
            <a:r>
              <a:rPr lang="cs-CZ" sz="2400" dirty="0">
                <a:latin typeface="Grandview" panose="020B0502040204020203" pitchFamily="34" charset="0"/>
              </a:rPr>
              <a:t>3</a:t>
            </a:r>
            <a:r>
              <a:rPr lang="en-GB" sz="2400" dirty="0">
                <a:latin typeface="Grandview" panose="020B0502040204020203" pitchFamily="34" charset="0"/>
              </a:rPr>
              <a:t>	CZ </a:t>
            </a:r>
            <a:r>
              <a:rPr lang="cs-CZ" sz="2400" dirty="0">
                <a:latin typeface="Grandview" panose="020B0502040204020203" pitchFamily="34" charset="0"/>
              </a:rPr>
              <a:t>3</a:t>
            </a:r>
            <a:endParaRPr lang="en-GB" sz="2400" dirty="0">
              <a:latin typeface="Grandview" panose="020B0502040204020203" pitchFamily="34" charset="0"/>
            </a:endParaRPr>
          </a:p>
          <a:p>
            <a:pPr defTabSz="777875">
              <a:spcBef>
                <a:spcPts val="1200"/>
              </a:spcBef>
              <a:tabLst>
                <a:tab pos="2871788" algn="l"/>
                <a:tab pos="3767138" algn="l"/>
                <a:tab pos="3859213" algn="l"/>
                <a:tab pos="6729413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Below threshold 		</a:t>
            </a:r>
            <a:r>
              <a:rPr lang="cs-CZ" sz="2400" dirty="0">
                <a:latin typeface="Grandview" panose="020B0502040204020203" pitchFamily="34" charset="0"/>
              </a:rPr>
              <a:t>5</a:t>
            </a:r>
            <a:r>
              <a:rPr lang="en-GB" sz="2400" dirty="0">
                <a:latin typeface="Grandview" panose="020B0502040204020203" pitchFamily="34" charset="0"/>
              </a:rPr>
              <a:t>	</a:t>
            </a:r>
            <a:endParaRPr lang="cs-CZ" sz="2400" dirty="0">
              <a:latin typeface="Grandview" panose="020B0502040204020203" pitchFamily="34" charset="0"/>
            </a:endParaRPr>
          </a:p>
          <a:p>
            <a:pPr defTabSz="777875">
              <a:spcBef>
                <a:spcPts val="1200"/>
              </a:spcBef>
              <a:tabLst>
                <a:tab pos="2871788" algn="l"/>
                <a:tab pos="3767138" algn="l"/>
                <a:tab pos="3859213" algn="l"/>
                <a:tab pos="6729413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Project duration 		72 months</a:t>
            </a:r>
          </a:p>
          <a:p>
            <a:pPr defTabSz="777875">
              <a:spcBef>
                <a:spcPts val="1200"/>
              </a:spcBef>
              <a:tabLst>
                <a:tab pos="3767138" algn="l"/>
              </a:tabLst>
            </a:pPr>
            <a:r>
              <a:rPr lang="en-GB" sz="2400" dirty="0">
                <a:latin typeface="Grandview" panose="020B0502040204020203" pitchFamily="34" charset="0"/>
              </a:rPr>
              <a:t>Lowest project budget 	9 </a:t>
            </a:r>
            <a:r>
              <a:rPr lang="cs-CZ" sz="2400" dirty="0">
                <a:latin typeface="Grandview" panose="020B0502040204020203" pitchFamily="34" charset="0"/>
              </a:rPr>
              <a:t>0</a:t>
            </a:r>
            <a:r>
              <a:rPr lang="en-GB" sz="2400" dirty="0">
                <a:latin typeface="Grandview" panose="020B0502040204020203" pitchFamily="34" charset="0"/>
              </a:rPr>
              <a:t>00 000 €</a:t>
            </a:r>
          </a:p>
          <a:p>
            <a:pPr marL="0" indent="0" defTabSz="777875"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Number of Projects in </a:t>
            </a:r>
            <a:r>
              <a:rPr lang="cs-CZ" b="1" dirty="0">
                <a:latin typeface="Grandview" panose="020B0502040204020203" pitchFamily="34" charset="0"/>
              </a:rPr>
              <a:t>TEAMING STAGE 2</a:t>
            </a:r>
            <a:endParaRPr lang="en-GB" b="1" dirty="0">
              <a:latin typeface="Grandview" panose="020B0502040204020203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3470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chnologické centrum AV ČR – šablona prezenta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spcBef>
            <a:spcPts val="1000"/>
          </a:spcBef>
          <a:buClr>
            <a:schemeClr val="bg2"/>
          </a:buClr>
          <a:buFont typeface="Wingdings" panose="05000000000000000000" pitchFamily="2" charset="2"/>
          <a:buChar char="§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ad6c27-022a-45db-8821-272271777d2d">
      <Terms xmlns="http://schemas.microsoft.com/office/infopath/2007/PartnerControls"/>
    </lcf76f155ced4ddcb4097134ff3c332f>
    <TaxCatchAll xmlns="bd4eae9a-d96d-4e70-a5d8-5d93cade53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BFCB7B0B516646A7184EB476BD20CD" ma:contentTypeVersion="12" ma:contentTypeDescription="Vytvoří nový dokument" ma:contentTypeScope="" ma:versionID="243a19d6f148bc03b1e72dc6b18bba98">
  <xsd:schema xmlns:xsd="http://www.w3.org/2001/XMLSchema" xmlns:xs="http://www.w3.org/2001/XMLSchema" xmlns:p="http://schemas.microsoft.com/office/2006/metadata/properties" xmlns:ns2="a0ad6c27-022a-45db-8821-272271777d2d" xmlns:ns3="bd4eae9a-d96d-4e70-a5d8-5d93cade5384" targetNamespace="http://schemas.microsoft.com/office/2006/metadata/properties" ma:root="true" ma:fieldsID="38ee0bd9fc3cc665c4f4b9d29c8a39c9" ns2:_="" ns3:_="">
    <xsd:import namespace="a0ad6c27-022a-45db-8821-272271777d2d"/>
    <xsd:import namespace="bd4eae9a-d96d-4e70-a5d8-5d93cade5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d6c27-022a-45db-8821-272271777d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b119855f-cfdc-4d27-a71e-8010d6e4b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eae9a-d96d-4e70-a5d8-5d93cade5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dfd8b33-c13f-4831-96f2-89b137aafb17}" ma:internalName="TaxCatchAll" ma:showField="CatchAllData" ma:web="bd4eae9a-d96d-4e70-a5d8-5d93cade5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8AC7BD-9329-4488-9CA4-CDAEC85A631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d4eae9a-d96d-4e70-a5d8-5d93cade5384"/>
    <ds:schemaRef ds:uri="a0ad6c27-022a-45db-8821-272271777d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96C648-B105-4C4D-93A6-22CBAFB3F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d6c27-022a-45db-8821-272271777d2d"/>
    <ds:schemaRef ds:uri="bd4eae9a-d96d-4e70-a5d8-5d93cade5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9B6500-B576-4E79-8F38-CA3E7BEA25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12904</TotalTime>
  <Words>1342</Words>
  <Application>Microsoft Office PowerPoint</Application>
  <PresentationFormat>Širokoúhlá obrazovka</PresentationFormat>
  <Paragraphs>285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Grandview</vt:lpstr>
      <vt:lpstr>Wingdings</vt:lpstr>
      <vt:lpstr>Franklin Gothic Demi</vt:lpstr>
      <vt:lpstr>Franklin Gothic Book</vt:lpstr>
      <vt:lpstr>Arial</vt:lpstr>
      <vt:lpstr>Technologické centrum AV ČR – šablona prezentace</vt:lpstr>
      <vt:lpstr>Teaming 2023 - 2024 call outcomes, FAQs and evaluators´ comments</vt:lpstr>
      <vt:lpstr>TEAMING for excellence</vt:lpstr>
      <vt:lpstr>overview</vt:lpstr>
      <vt:lpstr>TEAMING STAGE 1</vt:lpstr>
      <vt:lpstr>Scoring</vt:lpstr>
      <vt:lpstr>Number of Projects in TEAMING STAGE 1</vt:lpstr>
      <vt:lpstr>PROJECT COORDINATORS – after STAGE 1</vt:lpstr>
      <vt:lpstr>TEAMING STAGE 2</vt:lpstr>
      <vt:lpstr>Number of Projects in TEAMING STAGE 2</vt:lpstr>
      <vt:lpstr>TEAMING STAGE 2 PROJECTS SCORING</vt:lpstr>
      <vt:lpstr>participants in teaming 2023 call – stage 2 (154 IN TOTAL,  55 on the main list) (IN ALPHABETIC ORDER)</vt:lpstr>
      <vt:lpstr>PROJECT COORDINATORS – STAGE 2</vt:lpstr>
      <vt:lpstr>Teaming 2024 funded projects</vt:lpstr>
      <vt:lpstr>Frequently asked questions </vt:lpstr>
      <vt:lpstr>Prezentace aplikace PowerPoint</vt:lpstr>
      <vt:lpstr>Main shortcomings after stage 1</vt:lpstr>
      <vt:lpstr>EXCELLENCE (1)</vt:lpstr>
      <vt:lpstr>EXCELLENCE (2)</vt:lpstr>
      <vt:lpstr>IMPACT</vt:lpstr>
      <vt:lpstr>Most frequent evaluators´ comments</vt:lpstr>
      <vt:lpstr>excellence</vt:lpstr>
      <vt:lpstr>impact</vt:lpstr>
      <vt:lpstr>Most frequent evaluators´ comments</vt:lpstr>
      <vt:lpstr>Prezentace aplikace PowerPoint</vt:lpstr>
      <vt:lpstr>Important issues</vt:lpstr>
      <vt:lpstr>Teaming stage 1</vt:lpstr>
      <vt:lpstr>STAGE 1 - PART B </vt:lpstr>
      <vt:lpstr>Administrative forms – part 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centrum AV ČR</dc:title>
  <dc:creator>odprezentuj</dc:creator>
  <cp:lastModifiedBy>Voseckova Anna TC</cp:lastModifiedBy>
  <cp:revision>292</cp:revision>
  <dcterms:created xsi:type="dcterms:W3CDTF">2021-02-17T15:32:44Z</dcterms:created>
  <dcterms:modified xsi:type="dcterms:W3CDTF">2024-11-20T08:00:07Z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0x010100BDBFCB7B0B516646A7184EB476BD20CD</vt:lpwstr>
  </property>
</Properties>
</file>