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4"/>
  </p:notesMasterIdLst>
  <p:sldIdLst>
    <p:sldId id="257" r:id="rId3"/>
  </p:sldIdLst>
  <p:sldSz cx="6858000" cy="9906000" type="A4"/>
  <p:notesSz cx="10234613" cy="14630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  <a:srgbClr val="23408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redný štýl 2 - zvýrazneni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redný štýl 2 - zvýrazneni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84" autoAdjust="0"/>
    <p:restoredTop sz="96374" autoAdjust="0"/>
  </p:normalViewPr>
  <p:slideViewPr>
    <p:cSldViewPr snapToGrid="0">
      <p:cViewPr varScale="1">
        <p:scale>
          <a:sx n="52" d="100"/>
          <a:sy n="52" d="100"/>
        </p:scale>
        <p:origin x="24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436114" cy="734444"/>
          </a:xfrm>
          <a:prstGeom prst="rect">
            <a:avLst/>
          </a:prstGeom>
        </p:spPr>
        <p:txBody>
          <a:bodyPr vert="horz" lIns="135916" tIns="67958" rIns="135916" bIns="67958" rtlCol="0"/>
          <a:lstStyle>
            <a:lvl1pPr algn="l">
              <a:defRPr sz="1800"/>
            </a:lvl1pPr>
          </a:lstStyle>
          <a:p>
            <a:endParaRPr lang="en-GB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5796109" y="1"/>
            <a:ext cx="4436114" cy="734444"/>
          </a:xfrm>
          <a:prstGeom prst="rect">
            <a:avLst/>
          </a:prstGeom>
        </p:spPr>
        <p:txBody>
          <a:bodyPr vert="horz" lIns="135916" tIns="67958" rIns="135916" bIns="67958" rtlCol="0"/>
          <a:lstStyle>
            <a:lvl1pPr algn="r">
              <a:defRPr sz="1800"/>
            </a:lvl1pPr>
          </a:lstStyle>
          <a:p>
            <a:fld id="{9E2F555F-0415-4313-A596-8FC5F18E0D8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408363" y="1828800"/>
            <a:ext cx="3417887" cy="493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5916" tIns="67958" rIns="135916" bIns="67958" rtlCol="0" anchor="ctr"/>
          <a:lstStyle/>
          <a:p>
            <a:endParaRPr lang="en-GB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1022984" y="7040369"/>
            <a:ext cx="8188646" cy="5760940"/>
          </a:xfrm>
          <a:prstGeom prst="rect">
            <a:avLst/>
          </a:prstGeom>
        </p:spPr>
        <p:txBody>
          <a:bodyPr vert="horz" lIns="135916" tIns="67958" rIns="135916" bIns="67958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13895957"/>
            <a:ext cx="4436114" cy="734444"/>
          </a:xfrm>
          <a:prstGeom prst="rect">
            <a:avLst/>
          </a:prstGeom>
        </p:spPr>
        <p:txBody>
          <a:bodyPr vert="horz" lIns="135916" tIns="67958" rIns="135916" bIns="67958" rtlCol="0" anchor="b"/>
          <a:lstStyle>
            <a:lvl1pPr algn="l">
              <a:defRPr sz="1800"/>
            </a:lvl1pPr>
          </a:lstStyle>
          <a:p>
            <a:endParaRPr lang="en-GB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5796109" y="13895957"/>
            <a:ext cx="4436114" cy="734444"/>
          </a:xfrm>
          <a:prstGeom prst="rect">
            <a:avLst/>
          </a:prstGeom>
        </p:spPr>
        <p:txBody>
          <a:bodyPr vert="horz" lIns="135916" tIns="67958" rIns="135916" bIns="67958" rtlCol="0" anchor="b"/>
          <a:lstStyle>
            <a:lvl1pPr algn="r">
              <a:defRPr sz="1800"/>
            </a:lvl1pPr>
          </a:lstStyle>
          <a:p>
            <a:fld id="{1A12F3AC-D8B7-4ABC-AE76-B8D5CCD5C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901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F3AC-D8B7-4ABC-AE76-B8D5CCD5CF3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837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6. 11. 2024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5247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6. 11. 2024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409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6. 11. 2024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538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6. 11. 2024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6753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6. 11. 2024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57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6. 11. 2024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400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6. 11. 2024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939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6. 11. 2024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611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6. 11. 2024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7716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6. 11. 2024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8598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6. 11. 2024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7460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30255-3CCF-45EE-B43D-97FB1A0D6585}" type="datetimeFigureOut">
              <a:rPr lang="sk-SK" smtClean="0"/>
              <a:t>6. 11. 2024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305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s://eraportal.sk/horizont-europ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0" y="738988"/>
            <a:ext cx="6858000" cy="603251"/>
          </a:xfrm>
          <a:prstGeom prst="rect">
            <a:avLst/>
          </a:prstGeom>
          <a:gradFill flip="none" rotWithShape="1">
            <a:gsLst>
              <a:gs pos="0">
                <a:srgbClr val="23408F">
                  <a:shade val="30000"/>
                  <a:satMod val="115000"/>
                </a:srgbClr>
              </a:gs>
              <a:gs pos="50000">
                <a:srgbClr val="23408F">
                  <a:shade val="67500"/>
                  <a:satMod val="115000"/>
                </a:srgbClr>
              </a:gs>
              <a:gs pos="100000">
                <a:srgbClr val="23408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BlokTextu 19"/>
          <p:cNvSpPr txBox="1"/>
          <p:nvPr/>
        </p:nvSpPr>
        <p:spPr>
          <a:xfrm>
            <a:off x="58722" y="620908"/>
            <a:ext cx="6736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k-SK" sz="1400" b="1" dirty="0">
              <a:solidFill>
                <a:schemeClr val="bg1"/>
              </a:solidFill>
            </a:endParaRPr>
          </a:p>
          <a:p>
            <a:pPr algn="ctr"/>
            <a:r>
              <a:rPr lang="sk-SK" sz="1400" b="1" dirty="0">
                <a:solidFill>
                  <a:schemeClr val="bg1"/>
                </a:solidFill>
              </a:rPr>
              <a:t>Európsky výskum v oblasti cestnej dopravy - príležitosti pre slovenské zainteresované strany</a:t>
            </a:r>
          </a:p>
          <a:p>
            <a:pPr algn="ctr"/>
            <a:r>
              <a:rPr lang="sk-SK" sz="1400" b="1" dirty="0">
                <a:solidFill>
                  <a:schemeClr val="bg1"/>
                </a:solidFill>
              </a:rPr>
              <a:t>Odborný seminár</a:t>
            </a:r>
          </a:p>
        </p:txBody>
      </p:sp>
      <p:sp>
        <p:nvSpPr>
          <p:cNvPr id="51" name="BlokTextu 50"/>
          <p:cNvSpPr txBox="1"/>
          <p:nvPr/>
        </p:nvSpPr>
        <p:spPr>
          <a:xfrm>
            <a:off x="146807" y="1519706"/>
            <a:ext cx="640166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GB" sz="1400" b="1" dirty="0" smtClean="0">
                <a:solidFill>
                  <a:srgbClr val="23408F"/>
                </a:solidFill>
              </a:rPr>
              <a:t>European Road Transport Research Opportunities for Slovak Stakeholders</a:t>
            </a:r>
          </a:p>
          <a:p>
            <a:pPr>
              <a:spcBef>
                <a:spcPts val="600"/>
              </a:spcBef>
            </a:pPr>
            <a:r>
              <a:rPr lang="en-GB" sz="1200" b="1" dirty="0" smtClean="0">
                <a:solidFill>
                  <a:srgbClr val="23408F"/>
                </a:solidFill>
              </a:rPr>
              <a:t>Date:	7</a:t>
            </a:r>
            <a:r>
              <a:rPr lang="sk-SK" sz="1200" b="1" baseline="30000" dirty="0" err="1" smtClean="0">
                <a:solidFill>
                  <a:srgbClr val="23408F"/>
                </a:solidFill>
              </a:rPr>
              <a:t>th</a:t>
            </a:r>
            <a:r>
              <a:rPr lang="en-GB" sz="1200" b="1" dirty="0" smtClean="0">
                <a:solidFill>
                  <a:srgbClr val="23408F"/>
                </a:solidFill>
              </a:rPr>
              <a:t> November 2024   </a:t>
            </a:r>
            <a:r>
              <a:rPr lang="en-GB" sz="1200" dirty="0" smtClean="0">
                <a:solidFill>
                  <a:srgbClr val="23408F"/>
                </a:solidFill>
              </a:rPr>
              <a:t>9:00 – 15:00</a:t>
            </a:r>
          </a:p>
          <a:p>
            <a:r>
              <a:rPr lang="en-GB" sz="1200" b="1" dirty="0" smtClean="0">
                <a:solidFill>
                  <a:srgbClr val="23408F"/>
                </a:solidFill>
              </a:rPr>
              <a:t>Location:	Centrum </a:t>
            </a:r>
            <a:r>
              <a:rPr lang="en-GB" sz="1200" b="1" dirty="0" err="1" smtClean="0">
                <a:solidFill>
                  <a:srgbClr val="23408F"/>
                </a:solidFill>
              </a:rPr>
              <a:t>vedecko-technických</a:t>
            </a:r>
            <a:r>
              <a:rPr lang="en-GB" sz="1200" b="1" dirty="0" smtClean="0">
                <a:solidFill>
                  <a:srgbClr val="23408F"/>
                </a:solidFill>
              </a:rPr>
              <a:t> </a:t>
            </a:r>
            <a:r>
              <a:rPr lang="en-GB" sz="1200" b="1" dirty="0" err="1" smtClean="0">
                <a:solidFill>
                  <a:srgbClr val="23408F"/>
                </a:solidFill>
              </a:rPr>
              <a:t>informácií</a:t>
            </a:r>
            <a:r>
              <a:rPr lang="en-GB" sz="1200" b="1" dirty="0" smtClean="0">
                <a:solidFill>
                  <a:srgbClr val="23408F"/>
                </a:solidFill>
              </a:rPr>
              <a:t> SR, </a:t>
            </a:r>
            <a:r>
              <a:rPr lang="en-GB" sz="1200" b="1" dirty="0" err="1" smtClean="0">
                <a:solidFill>
                  <a:srgbClr val="23408F"/>
                </a:solidFill>
              </a:rPr>
              <a:t>Lamačská</a:t>
            </a:r>
            <a:r>
              <a:rPr lang="en-GB" sz="1200" b="1" dirty="0" smtClean="0">
                <a:solidFill>
                  <a:srgbClr val="23408F"/>
                </a:solidFill>
              </a:rPr>
              <a:t> </a:t>
            </a:r>
            <a:r>
              <a:rPr lang="en-GB" sz="1200" b="1" dirty="0" err="1" smtClean="0">
                <a:solidFill>
                  <a:srgbClr val="23408F"/>
                </a:solidFill>
              </a:rPr>
              <a:t>cesta</a:t>
            </a:r>
            <a:r>
              <a:rPr lang="en-GB" sz="1200" b="1" dirty="0" smtClean="0">
                <a:solidFill>
                  <a:srgbClr val="23408F"/>
                </a:solidFill>
              </a:rPr>
              <a:t> 8A, Bratislava 	</a:t>
            </a:r>
            <a:r>
              <a:rPr lang="en-GB" sz="1200" dirty="0" smtClean="0">
                <a:solidFill>
                  <a:srgbClr val="23408F"/>
                </a:solidFill>
              </a:rPr>
              <a:t>conference room</a:t>
            </a:r>
            <a:r>
              <a:rPr lang="sk-SK" sz="1200" dirty="0" smtClean="0">
                <a:solidFill>
                  <a:srgbClr val="23408F"/>
                </a:solidFill>
              </a:rPr>
              <a:t>,</a:t>
            </a:r>
            <a:r>
              <a:rPr lang="en-GB" sz="1200" dirty="0" smtClean="0">
                <a:solidFill>
                  <a:srgbClr val="23408F"/>
                </a:solidFill>
              </a:rPr>
              <a:t> 2</a:t>
            </a:r>
            <a:r>
              <a:rPr lang="en-GB" sz="1200" baseline="30000" dirty="0" smtClean="0">
                <a:solidFill>
                  <a:srgbClr val="23408F"/>
                </a:solidFill>
              </a:rPr>
              <a:t>nd</a:t>
            </a:r>
            <a:r>
              <a:rPr lang="en-GB" sz="1200" dirty="0" smtClean="0">
                <a:solidFill>
                  <a:srgbClr val="23408F"/>
                </a:solidFill>
              </a:rPr>
              <a:t> floor</a:t>
            </a:r>
            <a:endParaRPr lang="en-GB" sz="1200" dirty="0">
              <a:solidFill>
                <a:srgbClr val="23408F"/>
              </a:solidFill>
            </a:endParaRPr>
          </a:p>
        </p:txBody>
      </p:sp>
      <p:sp>
        <p:nvSpPr>
          <p:cNvPr id="54" name="BlokTextu 53"/>
          <p:cNvSpPr txBox="1"/>
          <p:nvPr/>
        </p:nvSpPr>
        <p:spPr>
          <a:xfrm>
            <a:off x="146807" y="2456273"/>
            <a:ext cx="3302950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sk-SK" sz="1200" b="1" dirty="0" smtClean="0">
                <a:solidFill>
                  <a:srgbClr val="23408F"/>
                </a:solidFill>
              </a:rPr>
              <a:t>PROGRAM/AGENDA</a:t>
            </a:r>
            <a:endParaRPr lang="sk-SK" sz="1200" b="1" dirty="0">
              <a:solidFill>
                <a:srgbClr val="23408F"/>
              </a:solidFill>
            </a:endParaRPr>
          </a:p>
        </p:txBody>
      </p:sp>
      <p:graphicFrame>
        <p:nvGraphicFramePr>
          <p:cNvPr id="17" name="Tabuľka 16">
            <a:extLst>
              <a:ext uri="{FF2B5EF4-FFF2-40B4-BE49-F238E27FC236}">
                <a16:creationId xmlns:a16="http://schemas.microsoft.com/office/drawing/2014/main" id="{3A9F8E13-8DB8-4925-870C-E02906434C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456571"/>
              </p:ext>
            </p:extLst>
          </p:nvPr>
        </p:nvGraphicFramePr>
        <p:xfrm>
          <a:off x="146807" y="2761898"/>
          <a:ext cx="6560191" cy="6277232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964734">
                  <a:extLst>
                    <a:ext uri="{9D8B030D-6E8A-4147-A177-3AD203B41FA5}">
                      <a16:colId xmlns:a16="http://schemas.microsoft.com/office/drawing/2014/main" val="1814946885"/>
                    </a:ext>
                  </a:extLst>
                </a:gridCol>
                <a:gridCol w="5595457">
                  <a:extLst>
                    <a:ext uri="{9D8B030D-6E8A-4147-A177-3AD203B41FA5}">
                      <a16:colId xmlns:a16="http://schemas.microsoft.com/office/drawing/2014/main" val="3454039848"/>
                    </a:ext>
                  </a:extLst>
                </a:gridCol>
              </a:tblGrid>
              <a:tr h="25814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GB" sz="1100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09:00 – 09:30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Welcome coffee</a:t>
                      </a:r>
                    </a:p>
                  </a:txBody>
                  <a:tcP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986289"/>
                  </a:ext>
                </a:extLst>
              </a:tr>
              <a:tr h="438914">
                <a:tc>
                  <a:txBody>
                    <a:bodyPr/>
                    <a:lstStyle/>
                    <a:p>
                      <a:pPr algn="ctr"/>
                      <a:r>
                        <a:rPr lang="en-GB" sz="1100" b="1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09:30 – 09:40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Opening speech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i="1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Alexandra Velická</a:t>
                      </a:r>
                      <a:r>
                        <a:rPr lang="en-GB" sz="1100" i="1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100" i="1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Director of the Science Support</a:t>
                      </a:r>
                      <a:r>
                        <a:rPr lang="sk-SK" sz="1100" i="1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sk-SK" sz="1100" i="1" kern="1200" noProof="0" dirty="0" err="1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  <a:r>
                        <a:rPr lang="en-US" sz="1100" i="1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Section</a:t>
                      </a:r>
                      <a:r>
                        <a:rPr lang="sk-SK" sz="1100" i="1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, CVTI</a:t>
                      </a:r>
                      <a:r>
                        <a:rPr lang="sk-SK" sz="1100" i="1" kern="1200" baseline="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SR</a:t>
                      </a:r>
                      <a:endParaRPr lang="en-GB" sz="1100" i="1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3196305"/>
                  </a:ext>
                </a:extLst>
              </a:tr>
              <a:tr h="524933"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9:40 – 9:50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Welcome words</a:t>
                      </a:r>
                    </a:p>
                    <a:p>
                      <a:r>
                        <a:rPr lang="en-GB" sz="1100" i="1" kern="1200" noProof="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</a:t>
                      </a:r>
                      <a:r>
                        <a:rPr lang="en-GB" sz="1100" i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Ing. Stephan </a:t>
                      </a:r>
                      <a:r>
                        <a:rPr lang="en-GB" sz="1100" i="1" kern="1200" noProof="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Neugebauer</a:t>
                      </a:r>
                      <a:r>
                        <a:rPr lang="en-GB" sz="1100" i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EGVIAfor2Zero Chairman</a:t>
                      </a:r>
                      <a:endParaRPr lang="en-GB" sz="1100" i="1" kern="1200" noProof="0" dirty="0" smtClean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203160"/>
                  </a:ext>
                </a:extLst>
              </a:tr>
              <a:tr h="673672"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09:50</a:t>
                      </a:r>
                      <a:r>
                        <a:rPr lang="en-GB" sz="1100" kern="1200" baseline="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– 10:00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Slovakia's preliminary position on the 10</a:t>
                      </a:r>
                      <a:r>
                        <a:rPr lang="en-GB" sz="1100" b="1" kern="1200" baseline="300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100" b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Framework Programme </a:t>
                      </a:r>
                    </a:p>
                    <a:p>
                      <a:r>
                        <a:rPr lang="en-GB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Tomáš Tabiš, Head of the Department of European and International Science Policy</a:t>
                      </a:r>
                      <a:endParaRPr lang="sk-SK" sz="1100" i="1" kern="1200" dirty="0" smtClean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sk-SK" sz="1100" i="1" kern="120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Division</a:t>
                      </a:r>
                      <a:r>
                        <a:rPr lang="sk-SK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sk-SK" sz="1100" i="1" kern="120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</a:t>
                      </a:r>
                      <a:r>
                        <a:rPr lang="sk-SK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sk-SK" sz="1100" i="1" kern="120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Development</a:t>
                      </a:r>
                      <a:r>
                        <a:rPr lang="sk-SK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Ministry of Education, Research, Development and Youth of the Slovak Republic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8117"/>
                  </a:ext>
                </a:extLst>
              </a:tr>
              <a:tr h="47040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10:00– 10:40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Ongoing </a:t>
                      </a:r>
                      <a:r>
                        <a:rPr lang="en-GB" sz="1100" b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activities in research and benefits for local stakeholders</a:t>
                      </a:r>
                      <a:endParaRPr lang="en-GB" sz="1100" b="1" kern="1200" noProof="0" dirty="0" smtClean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i="1" kern="1200" noProof="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Luboš</a:t>
                      </a:r>
                      <a:r>
                        <a:rPr lang="en-GB" sz="1100" i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Buzna - SRG Representative, </a:t>
                      </a:r>
                      <a:r>
                        <a:rPr lang="en-GB" sz="1100" i="1" kern="1200" noProof="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Yannick</a:t>
                      </a:r>
                      <a:r>
                        <a:rPr lang="en-GB" sz="1100" i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Cornet – University of </a:t>
                      </a:r>
                      <a:r>
                        <a:rPr lang="en-GB" sz="1100" i="1" kern="1200" noProof="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Žilina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6659448"/>
                  </a:ext>
                </a:extLst>
              </a:tr>
              <a:tr h="3186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10:40 – 11:00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Horizon Europe: Overview of the framework programme for research and innovation</a:t>
                      </a:r>
                      <a:endParaRPr lang="en-GB" sz="1100" kern="1200" noProof="0" dirty="0" smtClean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Guido </a:t>
                      </a:r>
                      <a:r>
                        <a:rPr lang="en-GB" sz="1100" i="1" kern="120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Sacchetto</a:t>
                      </a:r>
                      <a:r>
                        <a:rPr lang="en-GB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European Commission, DG Research and Innovation</a:t>
                      </a:r>
                      <a:endParaRPr lang="en-GB" sz="1100" i="1" kern="1200" noProof="0" dirty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192940"/>
                  </a:ext>
                </a:extLst>
              </a:tr>
              <a:tr h="151372">
                <a:tc>
                  <a:txBody>
                    <a:bodyPr/>
                    <a:lstStyle/>
                    <a:p>
                      <a:pPr algn="ctr"/>
                      <a:r>
                        <a:rPr lang="en-GB" sz="1100" b="1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11:00 – 11:20</a:t>
                      </a:r>
                      <a:endParaRPr lang="en-GB" sz="1100" b="1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Coffee break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839070"/>
                  </a:ext>
                </a:extLst>
              </a:tr>
              <a:tr h="28770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11:20 – 11:40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European co-programmed partnership: Towards zero emission road transport (2Zero)</a:t>
                      </a:r>
                      <a:endParaRPr lang="en-GB" sz="1100" kern="1200" noProof="0" dirty="0" smtClean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685800" rtl="0" eaLnBrk="1" latinLnBrk="0" hangingPunct="1"/>
                      <a:r>
                        <a:rPr lang="en-GB" sz="1100" i="1" kern="120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Lucie</a:t>
                      </a:r>
                      <a:r>
                        <a:rPr lang="en-GB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1" kern="120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Beaumel</a:t>
                      </a:r>
                      <a:r>
                        <a:rPr lang="en-GB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Director EGVIAfor2Zero </a:t>
                      </a:r>
                      <a:endParaRPr lang="en-GB" sz="1100" i="1" kern="1200" noProof="0" dirty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6153903"/>
                  </a:ext>
                </a:extLst>
              </a:tr>
              <a:tr h="330545"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11:40 – 12:20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Overview of the other co-programmed partnerships in road transport</a:t>
                      </a:r>
                    </a:p>
                    <a:p>
                      <a:r>
                        <a:rPr lang="en-GB" sz="1100" b="1" i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CCAM Partnership: </a:t>
                      </a:r>
                      <a:r>
                        <a:rPr lang="en-GB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Marek </a:t>
                      </a:r>
                      <a:r>
                        <a:rPr lang="en-GB" sz="1100" i="1" kern="120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Galinski</a:t>
                      </a:r>
                      <a:r>
                        <a:rPr lang="en-GB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Slovak University of Technology</a:t>
                      </a:r>
                      <a:endParaRPr lang="en-GB" sz="1100" i="1" kern="1200" noProof="0" dirty="0" smtClean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BATT4EU Partnership</a:t>
                      </a:r>
                      <a:r>
                        <a:rPr lang="en-GB" sz="1100" i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GB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Jesse Terry, Association Officer</a:t>
                      </a:r>
                      <a:r>
                        <a:rPr lang="en-GB" sz="1100" i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BEPA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7672676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12:20 – 13:</a:t>
                      </a:r>
                      <a:r>
                        <a:rPr lang="sk-SK" sz="1100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GB" sz="1100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Lunch break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242478"/>
                  </a:ext>
                </a:extLst>
              </a:tr>
              <a:tr h="36679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13:</a:t>
                      </a:r>
                      <a:r>
                        <a:rPr lang="sk-SK" sz="1100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GB" sz="1100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 – 13:</a:t>
                      </a:r>
                      <a:r>
                        <a:rPr lang="sk-SK" sz="1100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GB" sz="1100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to be involved?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i="1" kern="1200" noProof="0" dirty="0" err="1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Lucie</a:t>
                      </a:r>
                      <a:r>
                        <a:rPr lang="en-GB" sz="1100" b="0" i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0" i="1" kern="1200" noProof="0" dirty="0" err="1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Beaumel</a:t>
                      </a:r>
                      <a:r>
                        <a:rPr lang="en-GB" sz="1100" i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EGVIAfor2Zero </a:t>
                      </a:r>
                      <a:r>
                        <a:rPr lang="en-GB" sz="1100" i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Director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8035272"/>
                  </a:ext>
                </a:extLst>
              </a:tr>
              <a:tr h="421985"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13:</a:t>
                      </a:r>
                      <a:r>
                        <a:rPr lang="sk-SK" sz="1100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lang="en-GB" sz="1100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– 14:45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Presentations by local stakeholders and exchange with the audience</a:t>
                      </a:r>
                    </a:p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sk-SK" sz="1100" i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GB" sz="1100" i="1" kern="1200" noProof="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epresentatives</a:t>
                      </a:r>
                      <a:r>
                        <a:rPr lang="en-GB" sz="1100" i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from CEMEA - </a:t>
                      </a:r>
                      <a:r>
                        <a:rPr lang="en-GB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Centre for advanced materials application S</a:t>
                      </a:r>
                      <a:r>
                        <a:rPr lang="sk-SK" sz="1100" i="1" kern="120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lovak</a:t>
                      </a:r>
                      <a:r>
                        <a:rPr lang="sk-SK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sk-SK" sz="1100" i="1" kern="120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cademy</a:t>
                      </a:r>
                      <a:r>
                        <a:rPr lang="sk-SK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sk-SK" sz="1100" i="1" kern="120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cience</a:t>
                      </a:r>
                      <a:r>
                        <a:rPr lang="en-GB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NVAS – Slovak National Hydrogen Association</a:t>
                      </a:r>
                      <a:r>
                        <a:rPr lang="sk-SK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i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sk-SK" sz="1100" i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OLTIA</a:t>
                      </a:r>
                      <a:r>
                        <a:rPr lang="en-GB" sz="1100" i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k-SK" sz="1100" i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BAVENIR </a:t>
                      </a:r>
                      <a:r>
                        <a:rPr lang="sk-SK" sz="1100" i="1" kern="1200" noProof="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s.r.o</a:t>
                      </a:r>
                      <a:r>
                        <a:rPr lang="sk-SK" sz="1100" i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., Slovak </a:t>
                      </a:r>
                      <a:r>
                        <a:rPr lang="sk-SK" sz="1100" i="1" kern="1200" noProof="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Technical</a:t>
                      </a:r>
                      <a:r>
                        <a:rPr lang="sk-SK" sz="1100" i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100" i="1" kern="1200" noProof="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University</a:t>
                      </a:r>
                      <a:r>
                        <a:rPr lang="en-GB" sz="1100" i="1" kern="120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100" i="1" kern="1200" noProof="0" dirty="0" smtClean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4120515"/>
                  </a:ext>
                </a:extLst>
              </a:tr>
              <a:tr h="429064"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14:45 – 15:00</a:t>
                      </a:r>
                      <a:endParaRPr lang="en-GB" sz="1100" kern="120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Closing words</a:t>
                      </a:r>
                      <a:endParaRPr lang="en-GB" sz="1100" dirty="0" smtClean="0">
                        <a:solidFill>
                          <a:srgbClr val="23408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i="1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Dr.</a:t>
                      </a:r>
                      <a:r>
                        <a:rPr lang="en-GB" sz="1100" b="0" i="1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 b="0" i="1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Ing</a:t>
                      </a:r>
                      <a:r>
                        <a:rPr lang="en-GB" sz="1100" b="0" i="1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Stephan </a:t>
                      </a:r>
                      <a:r>
                        <a:rPr lang="en-GB" sz="1100" b="0" i="1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Neugebauer</a:t>
                      </a:r>
                      <a:r>
                        <a:rPr lang="en-GB" sz="1100" b="0" i="1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EGVIAfor2Zero Chairman</a:t>
                      </a:r>
                      <a:endParaRPr lang="en-GB" sz="1100" b="0" i="1" dirty="0">
                        <a:solidFill>
                          <a:srgbClr val="23408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0289388"/>
                  </a:ext>
                </a:extLst>
              </a:tr>
              <a:tr h="290546"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15:00</a:t>
                      </a:r>
                      <a:endParaRPr lang="en-GB" sz="1100" kern="120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End of the meeting</a:t>
                      </a:r>
                      <a:endParaRPr lang="en-GB" sz="1100" b="1" kern="120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120476"/>
                  </a:ext>
                </a:extLst>
              </a:tr>
            </a:tbl>
          </a:graphicData>
        </a:graphic>
      </p:graphicFrame>
      <p:pic>
        <p:nvPicPr>
          <p:cNvPr id="4" name="Obrázok 3">
            <a:extLst>
              <a:ext uri="{FF2B5EF4-FFF2-40B4-BE49-F238E27FC236}">
                <a16:creationId xmlns:a16="http://schemas.microsoft.com/office/drawing/2014/main" id="{246053D7-EB51-4ADF-8FB9-D19A8E9093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97" y="0"/>
            <a:ext cx="6858000" cy="782374"/>
          </a:xfrm>
          <a:prstGeom prst="rect">
            <a:avLst/>
          </a:prstGeom>
        </p:spPr>
      </p:pic>
      <p:sp>
        <p:nvSpPr>
          <p:cNvPr id="11" name="BlokTextu 10">
            <a:extLst>
              <a:ext uri="{FF2B5EF4-FFF2-40B4-BE49-F238E27FC236}">
                <a16:creationId xmlns:a16="http://schemas.microsoft.com/office/drawing/2014/main" id="{C552090F-CF2C-4180-B666-9485B3C3C04B}"/>
              </a:ext>
            </a:extLst>
          </p:cNvPr>
          <p:cNvSpPr txBox="1"/>
          <p:nvPr/>
        </p:nvSpPr>
        <p:spPr>
          <a:xfrm>
            <a:off x="2236095" y="9034919"/>
            <a:ext cx="2223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23408F"/>
                </a:solidFill>
              </a:rPr>
              <a:t>Centrum </a:t>
            </a:r>
            <a:r>
              <a:rPr lang="en-GB" sz="800" dirty="0" err="1">
                <a:solidFill>
                  <a:srgbClr val="23408F"/>
                </a:solidFill>
              </a:rPr>
              <a:t>vedecko-technických</a:t>
            </a:r>
            <a:r>
              <a:rPr lang="en-GB" sz="800" dirty="0">
                <a:solidFill>
                  <a:srgbClr val="23408F"/>
                </a:solidFill>
              </a:rPr>
              <a:t> </a:t>
            </a:r>
            <a:r>
              <a:rPr lang="en-GB" sz="800" dirty="0" err="1">
                <a:solidFill>
                  <a:srgbClr val="23408F"/>
                </a:solidFill>
              </a:rPr>
              <a:t>informácií</a:t>
            </a:r>
            <a:r>
              <a:rPr lang="en-GB" sz="800" dirty="0">
                <a:solidFill>
                  <a:srgbClr val="23408F"/>
                </a:solidFill>
              </a:rPr>
              <a:t> SR      </a:t>
            </a:r>
            <a:br>
              <a:rPr lang="en-GB" sz="800" dirty="0">
                <a:solidFill>
                  <a:srgbClr val="23408F"/>
                </a:solidFill>
              </a:rPr>
            </a:br>
            <a:r>
              <a:rPr lang="en-GB" sz="800" dirty="0" err="1">
                <a:solidFill>
                  <a:srgbClr val="23408F"/>
                </a:solidFill>
              </a:rPr>
              <a:t>Lamačská</a:t>
            </a:r>
            <a:r>
              <a:rPr lang="en-GB" sz="800" dirty="0">
                <a:solidFill>
                  <a:srgbClr val="23408F"/>
                </a:solidFill>
              </a:rPr>
              <a:t> </a:t>
            </a:r>
            <a:r>
              <a:rPr lang="en-GB" sz="800" dirty="0" err="1">
                <a:solidFill>
                  <a:srgbClr val="23408F"/>
                </a:solidFill>
              </a:rPr>
              <a:t>cesta</a:t>
            </a:r>
            <a:r>
              <a:rPr lang="en-GB" sz="800" dirty="0">
                <a:solidFill>
                  <a:srgbClr val="23408F"/>
                </a:solidFill>
              </a:rPr>
              <a:t> 8A,8</a:t>
            </a:r>
            <a:r>
              <a:rPr lang="sk-SK" sz="800" dirty="0">
                <a:solidFill>
                  <a:srgbClr val="23408F"/>
                </a:solidFill>
              </a:rPr>
              <a:t>40</a:t>
            </a:r>
            <a:r>
              <a:rPr lang="en-GB" sz="800" dirty="0">
                <a:solidFill>
                  <a:srgbClr val="23408F"/>
                </a:solidFill>
              </a:rPr>
              <a:t> 0</a:t>
            </a:r>
            <a:r>
              <a:rPr lang="sk-SK" sz="800" dirty="0">
                <a:solidFill>
                  <a:srgbClr val="23408F"/>
                </a:solidFill>
              </a:rPr>
              <a:t>5</a:t>
            </a:r>
            <a:r>
              <a:rPr lang="en-GB" sz="800" dirty="0">
                <a:solidFill>
                  <a:srgbClr val="23408F"/>
                </a:solidFill>
              </a:rPr>
              <a:t> Bratislava</a:t>
            </a:r>
            <a:endParaRPr lang="sk-SK" sz="800" dirty="0">
              <a:solidFill>
                <a:srgbClr val="23408F"/>
              </a:solidFill>
            </a:endParaRPr>
          </a:p>
          <a:p>
            <a:pPr algn="ctr"/>
            <a:r>
              <a:rPr lang="sk-SK" sz="800" dirty="0">
                <a:hlinkClick r:id="rId4"/>
              </a:rPr>
              <a:t>www.eraportal.sk</a:t>
            </a:r>
          </a:p>
          <a:p>
            <a:pPr algn="ctr"/>
            <a:r>
              <a:rPr lang="sk-SK" sz="800" dirty="0">
                <a:hlinkClick r:id="rId4"/>
              </a:rPr>
              <a:t>www.horizont-europa.sk</a:t>
            </a:r>
            <a:endParaRPr lang="sk-SK" sz="800" dirty="0"/>
          </a:p>
        </p:txBody>
      </p:sp>
      <p:pic>
        <p:nvPicPr>
          <p:cNvPr id="12" name="Obrázok 11">
            <a:extLst>
              <a:ext uri="{FF2B5EF4-FFF2-40B4-BE49-F238E27FC236}">
                <a16:creationId xmlns:a16="http://schemas.microsoft.com/office/drawing/2014/main" id="{A115B49D-0B43-4534-B8CB-6637F32D6CA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391" y="9052460"/>
            <a:ext cx="701518" cy="584775"/>
          </a:xfrm>
          <a:prstGeom prst="rect">
            <a:avLst/>
          </a:prstGeom>
        </p:spPr>
      </p:pic>
      <p:pic>
        <p:nvPicPr>
          <p:cNvPr id="13" name="Obrázok 12">
            <a:extLst>
              <a:ext uri="{FF2B5EF4-FFF2-40B4-BE49-F238E27FC236}">
                <a16:creationId xmlns:a16="http://schemas.microsoft.com/office/drawing/2014/main" id="{FFA2181B-639C-437D-ACA0-309650B7630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106" y="9141722"/>
            <a:ext cx="723176" cy="601165"/>
          </a:xfrm>
          <a:prstGeom prst="rect">
            <a:avLst/>
          </a:prstGeom>
        </p:spPr>
      </p:pic>
      <p:sp>
        <p:nvSpPr>
          <p:cNvPr id="2" name="Obdĺžnik 1">
            <a:extLst>
              <a:ext uri="{FF2B5EF4-FFF2-40B4-BE49-F238E27FC236}">
                <a16:creationId xmlns:a16="http://schemas.microsoft.com/office/drawing/2014/main" id="{E2FD5CD9-C13C-4CC8-9592-3B1A76FD6034}"/>
              </a:ext>
            </a:extLst>
          </p:cNvPr>
          <p:cNvSpPr/>
          <p:nvPr/>
        </p:nvSpPr>
        <p:spPr>
          <a:xfrm>
            <a:off x="2078997" y="9558221"/>
            <a:ext cx="27415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1600" b="1" dirty="0"/>
              <a:t>Investícia do Vašej budúcnosti</a:t>
            </a:r>
          </a:p>
        </p:txBody>
      </p:sp>
    </p:spTree>
    <p:extLst>
      <p:ext uri="{BB962C8B-B14F-4D97-AF65-F5344CB8AC3E}">
        <p14:creationId xmlns:p14="http://schemas.microsoft.com/office/powerpoint/2010/main" val="105266580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Motív balík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balík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balík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>
  <f:record>
    <f:field ref="objname" par="" text="Program_final" edit="true"/>
    <f:field ref="objsubject" par="" text="" edit="true"/>
    <f:field ref="objcreatedby" par="" text="Papanová, Kvetoslava, Ing."/>
    <f:field ref="objcreatedat" par="" date="2021-02-12T15:37:57" text="12.2.2021 15:37:57"/>
    <f:field ref="objchangedby" par="" text="Papanová, Kvetoslava, Ing."/>
    <f:field ref="objmodifiedat" par="" date="2021-02-12T15:37:57" text="12.2.2021 15:37:57"/>
    <f:field ref="doc_FSCFOLIO_1_1001_FieldDocumentNumber" par="" text=""/>
    <f:field ref="doc_FSCFOLIO_1_1001_FieldSubject" par="" text="" edit="true"/>
    <f:field ref="FSCFOLIO_1_1001_FieldCurrentUser" par="" text="Mgr. Katarína Šimková"/>
    <f:field ref="CCAPRECONFIG_15_1001_Objektname" par="" text="Program_final" edit="true"/>
  </f:record>
  <f:display par="" text="General">
    <f:field ref="objname" text="Meno"/>
    <f:field ref="objsubject" text="Vec"/>
    <f:field ref="objcreatedby" text="Vytvoril"/>
    <f:field ref="objcreatedat" text="Vytvorené deň/hodina"/>
    <f:field ref="objchangedby" text="Poslednú zmenu urobil"/>
    <f:field ref="objmodifiedat" text="Posledná zmena deň/hodina"/>
    <f:field ref="FSCFOLIO_1_1001_FieldCurrentUser" text="Aktuálny používateľ"/>
    <f:field ref="CCAPRECONFIG_15_1001_Objektname" text="Meno"/>
  </f:display>
  <f:display par="" text="Hromadná korešpondencia">
    <f:field ref="doc_FSCFOLIO_1_1001_FieldDocumentNumber" text="Číslo dokumentu"/>
    <f:field ref="doc_FSCFOLIO_1_1001_FieldSubject" text="Predmet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13224</TotalTime>
  <Words>313</Words>
  <Application>Microsoft Office PowerPoint</Application>
  <PresentationFormat>A4 (210 x 297 mm)</PresentationFormat>
  <Paragraphs>52</Paragraphs>
  <Slides>1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Motív balíka Office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Petras Jan</dc:creator>
  <cp:lastModifiedBy>Tuzinska Miroslava</cp:lastModifiedBy>
  <cp:revision>217</cp:revision>
  <cp:lastPrinted>2024-11-04T07:48:44Z</cp:lastPrinted>
  <dcterms:created xsi:type="dcterms:W3CDTF">2018-04-04T08:07:05Z</dcterms:created>
  <dcterms:modified xsi:type="dcterms:W3CDTF">2024-11-06T08:39:49Z</dcterms:modified>
</cp:coreProperties>
</file>