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7" r:id="rId3"/>
  </p:sldIdLst>
  <p:sldSz cx="6858000" cy="9906000" type="A4"/>
  <p:notesSz cx="6797675" cy="9929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08F"/>
    <a:srgbClr val="D2DE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84" autoAdjust="0"/>
    <p:restoredTop sz="96374" autoAdjust="0"/>
  </p:normalViewPr>
  <p:slideViewPr>
    <p:cSldViewPr snapToGrid="0">
      <p:cViewPr>
        <p:scale>
          <a:sx n="83" d="100"/>
          <a:sy n="83" d="100"/>
        </p:scale>
        <p:origin x="1816" y="-2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524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409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538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75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7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40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939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61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771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59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74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0255-3CCF-45EE-B43D-97FB1A0D6585}" type="datetimeFigureOut">
              <a:rPr lang="sk-SK" smtClean="0"/>
              <a:t>9. 10. 2024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305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raportal.sk/horizont-europ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0" y="738988"/>
            <a:ext cx="6858000" cy="603251"/>
          </a:xfrm>
          <a:prstGeom prst="rect">
            <a:avLst/>
          </a:prstGeom>
          <a:gradFill flip="none" rotWithShape="1">
            <a:gsLst>
              <a:gs pos="0">
                <a:srgbClr val="23408F">
                  <a:shade val="30000"/>
                  <a:satMod val="115000"/>
                </a:srgbClr>
              </a:gs>
              <a:gs pos="50000">
                <a:srgbClr val="23408F">
                  <a:shade val="67500"/>
                  <a:satMod val="115000"/>
                </a:srgbClr>
              </a:gs>
              <a:gs pos="100000">
                <a:srgbClr val="23408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58723" y="724391"/>
            <a:ext cx="67363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1200" b="1" dirty="0">
              <a:solidFill>
                <a:schemeClr val="bg1"/>
              </a:solidFill>
            </a:endParaRPr>
          </a:p>
          <a:p>
            <a:pPr algn="ctr"/>
            <a:r>
              <a:rPr lang="sk-SK" sz="1200" b="1" dirty="0">
                <a:solidFill>
                  <a:schemeClr val="bg1"/>
                </a:solidFill>
              </a:rPr>
              <a:t>Európsky výskum v oblasti cestnej dopravy - príležitosti pre slovenské zainteresované strany</a:t>
            </a:r>
          </a:p>
          <a:p>
            <a:pPr algn="ctr"/>
            <a:r>
              <a:rPr lang="sk-SK" sz="1100" b="1" dirty="0">
                <a:solidFill>
                  <a:schemeClr val="bg1"/>
                </a:solidFill>
              </a:rPr>
              <a:t>Odborný seminár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146807" y="1519706"/>
            <a:ext cx="64016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23408F"/>
                </a:solidFill>
              </a:rPr>
              <a:t>European Road Transport Research Opportunities for Slovak Stakeholders</a:t>
            </a:r>
            <a:endParaRPr lang="sk-SK" sz="1400" b="1" dirty="0" smtClean="0">
              <a:solidFill>
                <a:srgbClr val="23408F"/>
              </a:solidFill>
            </a:endParaRPr>
          </a:p>
          <a:p>
            <a:pPr>
              <a:spcBef>
                <a:spcPts val="600"/>
              </a:spcBef>
            </a:pPr>
            <a:r>
              <a:rPr lang="sk-SK" sz="1200" b="1" dirty="0" smtClean="0">
                <a:solidFill>
                  <a:srgbClr val="23408F"/>
                </a:solidFill>
              </a:rPr>
              <a:t>Dátum</a:t>
            </a:r>
            <a:r>
              <a:rPr lang="sk-SK" sz="1200" b="1" dirty="0">
                <a:solidFill>
                  <a:srgbClr val="23408F"/>
                </a:solidFill>
              </a:rPr>
              <a:t>:           	7. novembra </a:t>
            </a:r>
            <a:r>
              <a:rPr lang="sk-SK" sz="1200" b="1" dirty="0" smtClean="0">
                <a:solidFill>
                  <a:srgbClr val="23408F"/>
                </a:solidFill>
              </a:rPr>
              <a:t>2024   </a:t>
            </a:r>
            <a:r>
              <a:rPr lang="sk-SK" sz="1200" dirty="0" smtClean="0">
                <a:solidFill>
                  <a:srgbClr val="23408F"/>
                </a:solidFill>
              </a:rPr>
              <a:t>9:00 – 15:00 hod</a:t>
            </a:r>
            <a:endParaRPr lang="sk-SK" sz="1200" dirty="0">
              <a:solidFill>
                <a:srgbClr val="23408F"/>
              </a:solidFill>
            </a:endParaRPr>
          </a:p>
          <a:p>
            <a:r>
              <a:rPr lang="sk-SK" sz="1200" b="1" dirty="0">
                <a:solidFill>
                  <a:srgbClr val="23408F"/>
                </a:solidFill>
              </a:rPr>
              <a:t>Miesto:	Centrum vedecko-technických informácií SR, Lamačská cesta 8A, Bratislava 	</a:t>
            </a:r>
            <a:r>
              <a:rPr lang="sk-SK" sz="1200" dirty="0">
                <a:solidFill>
                  <a:srgbClr val="23408F"/>
                </a:solidFill>
              </a:rPr>
              <a:t>konferenčná miestnosť 2. poschodie 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146807" y="2456273"/>
            <a:ext cx="330295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PROGRAM</a:t>
            </a:r>
          </a:p>
        </p:txBody>
      </p:sp>
      <p:graphicFrame>
        <p:nvGraphicFramePr>
          <p:cNvPr id="17" name="Tabuľka 16">
            <a:extLst>
              <a:ext uri="{FF2B5EF4-FFF2-40B4-BE49-F238E27FC236}">
                <a16:creationId xmlns:a16="http://schemas.microsoft.com/office/drawing/2014/main" id="{3A9F8E13-8DB8-4925-870C-E02906434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5897"/>
              </p:ext>
            </p:extLst>
          </p:nvPr>
        </p:nvGraphicFramePr>
        <p:xfrm>
          <a:off x="146807" y="2761898"/>
          <a:ext cx="6560191" cy="555838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64734">
                  <a:extLst>
                    <a:ext uri="{9D8B030D-6E8A-4147-A177-3AD203B41FA5}">
                      <a16:colId xmlns:a16="http://schemas.microsoft.com/office/drawing/2014/main" val="1814946885"/>
                    </a:ext>
                  </a:extLst>
                </a:gridCol>
                <a:gridCol w="5595457">
                  <a:extLst>
                    <a:ext uri="{9D8B030D-6E8A-4147-A177-3AD203B41FA5}">
                      <a16:colId xmlns:a16="http://schemas.microsoft.com/office/drawing/2014/main" val="3454039848"/>
                    </a:ext>
                  </a:extLst>
                </a:gridCol>
              </a:tblGrid>
              <a:tr h="2581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00 – 09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Welcome coffee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6289"/>
                  </a:ext>
                </a:extLst>
              </a:tr>
              <a:tr h="432160"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sk-SK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30 – 09</a:t>
                      </a:r>
                      <a:r>
                        <a:rPr lang="sk-SK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Opening speech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Róbert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Gálik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, Director </a:t>
                      </a:r>
                      <a:r>
                        <a:rPr lang="sk-SK" sz="1100" i="1" kern="1200" noProof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en-GB" sz="1100" i="1" kern="1200" noProof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eneral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, CVTI SR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196305"/>
                  </a:ext>
                </a:extLst>
              </a:tr>
              <a:tr h="407662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en-GB" sz="1100" kern="1200" baseline="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09</a:t>
                      </a:r>
                      <a:r>
                        <a:rPr lang="sk-SK" sz="1100" kern="1200" baseline="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 words</a:t>
                      </a:r>
                    </a:p>
                    <a:p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Ing. Stephan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Neugebauer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EGVIAfor2Zero Chairman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8117"/>
                  </a:ext>
                </a:extLst>
              </a:tr>
              <a:tr h="4704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55 – 10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:4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 activities in research related activities and strengths of local stakeholders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Luboš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Buzna - SRG Representative,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Yannick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Cornet - UNIZA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6659448"/>
                  </a:ext>
                </a:extLst>
              </a:tr>
              <a:tr h="51202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:4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 – 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11:00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Horizon Europe: </a:t>
                      </a:r>
                      <a:r>
                        <a:rPr lang="sk-SK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GB" sz="1100" b="1" kern="1200" noProof="0" dirty="0" err="1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verview</a:t>
                      </a:r>
                      <a:r>
                        <a:rPr lang="en-GB" sz="1100" b="1" kern="1200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framework programme for research and innovation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i="1" kern="120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Guido </a:t>
                      </a:r>
                      <a:r>
                        <a:rPr lang="en-GB" sz="1100" i="1" kern="120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Sacchetto</a:t>
                      </a:r>
                      <a:r>
                        <a:rPr lang="en-GB" sz="1100" i="1" kern="120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European Commission, DG Research and Innovation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192940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sk-SK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11</a:t>
                      </a:r>
                      <a:r>
                        <a:rPr lang="sk-SK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:2</a:t>
                      </a: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839070"/>
                  </a:ext>
                </a:extLst>
              </a:tr>
              <a:tr h="4251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1:2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 – 11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:40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co-programmed partnership: Towards zero emission road transport (2Zero)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fr-FR" sz="1100" i="1" kern="120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 Beaumel, Director EGVIAfor2Zero 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6153903"/>
                  </a:ext>
                </a:extLst>
              </a:tr>
              <a:tr h="811299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:4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 – 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12:20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Overview of the other co-programmed partnerships in road transport</a:t>
                      </a:r>
                    </a:p>
                    <a:p>
                      <a:r>
                        <a:rPr lang="en-GB" sz="1100" b="1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CCAM: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Marzena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Jougounoux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Head of office, CCAM association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1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BATT4EU Partnership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10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Wouter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IJZERMANS, Executive director, BEPA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EIT Urban Mobility: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Luana</a:t>
                      </a:r>
                      <a:r>
                        <a:rPr lang="en-GB" sz="1100" i="1" kern="120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1" kern="120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Bidasca</a:t>
                      </a:r>
                      <a:r>
                        <a:rPr lang="en-GB" sz="1100" i="1" kern="120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(TBC)</a:t>
                      </a:r>
                      <a:endParaRPr lang="en-GB" sz="1100" i="1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7672676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20 – 13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Lunch break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42478"/>
                  </a:ext>
                </a:extLst>
              </a:tr>
              <a:tr h="4859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13:20 – 13:40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be involved?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</a:t>
                      </a:r>
                      <a:r>
                        <a:rPr lang="en-GB" sz="1100" b="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1" kern="1200" noProof="0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Beaumel</a:t>
                      </a:r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EGVIAfor2Zero Director</a:t>
                      </a:r>
                      <a:endParaRPr lang="en-GB" sz="1100" kern="12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i="1" kern="1200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Followed by an exchange with the audience</a:t>
                      </a:r>
                      <a:endParaRPr lang="en-GB" sz="1000" kern="1200" noProof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8035272"/>
                  </a:ext>
                </a:extLst>
              </a:tr>
              <a:tr h="370687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:4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 – 14</a:t>
                      </a:r>
                      <a:r>
                        <a:rPr lang="sk-SK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100" kern="1200" noProof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Presentations by local stakeholders and exchange with the </a:t>
                      </a:r>
                      <a:r>
                        <a:rPr lang="en-GB" sz="1100" b="1" noProof="0" dirty="0" smtClean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audience</a:t>
                      </a:r>
                      <a:endParaRPr lang="en-GB" sz="1100" noProof="0" dirty="0">
                        <a:solidFill>
                          <a:srgbClr val="23408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120515"/>
                  </a:ext>
                </a:extLst>
              </a:tr>
              <a:tr h="445177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14:45 – 15:00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Closing words</a:t>
                      </a:r>
                      <a:endParaRPr lang="sk-SK" sz="1100" dirty="0">
                        <a:solidFill>
                          <a:srgbClr val="23408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1" dirty="0" err="1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Dr.</a:t>
                      </a:r>
                      <a:r>
                        <a:rPr lang="en-GB" sz="1100" b="0" i="1" dirty="0">
                          <a:solidFill>
                            <a:srgbClr val="23408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Ing. Stephan Neugebauer, EGVIAfor2Zero Chairman</a:t>
                      </a:r>
                      <a:endParaRPr lang="sk-SK" sz="1100" b="0" i="1" dirty="0">
                        <a:solidFill>
                          <a:srgbClr val="23408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0289388"/>
                  </a:ext>
                </a:extLst>
              </a:tr>
              <a:tr h="290546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15:00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End of </a:t>
                      </a:r>
                      <a:r>
                        <a:rPr lang="sk-SK" sz="1100" b="1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b="1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meeting</a:t>
                      </a:r>
                      <a:endParaRPr lang="sk-SK" sz="1100" b="1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20476"/>
                  </a:ext>
                </a:extLst>
              </a:tr>
            </a:tbl>
          </a:graphicData>
        </a:graphic>
      </p:graphicFrame>
      <p:pic>
        <p:nvPicPr>
          <p:cNvPr id="4" name="Obrázok 3">
            <a:extLst>
              <a:ext uri="{FF2B5EF4-FFF2-40B4-BE49-F238E27FC236}">
                <a16:creationId xmlns:a16="http://schemas.microsoft.com/office/drawing/2014/main" id="{246053D7-EB51-4ADF-8FB9-D19A8E909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7" y="0"/>
            <a:ext cx="6858000" cy="78237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C552090F-CF2C-4180-B666-9485B3C3C04B}"/>
              </a:ext>
            </a:extLst>
          </p:cNvPr>
          <p:cNvSpPr txBox="1"/>
          <p:nvPr/>
        </p:nvSpPr>
        <p:spPr>
          <a:xfrm>
            <a:off x="2236095" y="8973446"/>
            <a:ext cx="2223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23408F"/>
                </a:solidFill>
              </a:rPr>
              <a:t>Centrum </a:t>
            </a:r>
            <a:r>
              <a:rPr lang="en-GB" sz="800" dirty="0" err="1">
                <a:solidFill>
                  <a:srgbClr val="23408F"/>
                </a:solidFill>
              </a:rPr>
              <a:t>vedecko-technických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informácií</a:t>
            </a:r>
            <a:r>
              <a:rPr lang="en-GB" sz="800" dirty="0">
                <a:solidFill>
                  <a:srgbClr val="23408F"/>
                </a:solidFill>
              </a:rPr>
              <a:t> SR      </a:t>
            </a:r>
            <a:br>
              <a:rPr lang="en-GB" sz="800" dirty="0">
                <a:solidFill>
                  <a:srgbClr val="23408F"/>
                </a:solidFill>
              </a:rPr>
            </a:br>
            <a:r>
              <a:rPr lang="en-GB" sz="800" dirty="0" err="1">
                <a:solidFill>
                  <a:srgbClr val="23408F"/>
                </a:solidFill>
              </a:rPr>
              <a:t>Lamačská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cesta</a:t>
            </a:r>
            <a:r>
              <a:rPr lang="en-GB" sz="800" dirty="0">
                <a:solidFill>
                  <a:srgbClr val="23408F"/>
                </a:solidFill>
              </a:rPr>
              <a:t> 8A,8</a:t>
            </a:r>
            <a:r>
              <a:rPr lang="sk-SK" sz="800" dirty="0">
                <a:solidFill>
                  <a:srgbClr val="23408F"/>
                </a:solidFill>
              </a:rPr>
              <a:t>40</a:t>
            </a:r>
            <a:r>
              <a:rPr lang="en-GB" sz="800" dirty="0">
                <a:solidFill>
                  <a:srgbClr val="23408F"/>
                </a:solidFill>
              </a:rPr>
              <a:t> 0</a:t>
            </a:r>
            <a:r>
              <a:rPr lang="sk-SK" sz="800" dirty="0">
                <a:solidFill>
                  <a:srgbClr val="23408F"/>
                </a:solidFill>
              </a:rPr>
              <a:t>5</a:t>
            </a:r>
            <a:r>
              <a:rPr lang="en-GB" sz="800" dirty="0">
                <a:solidFill>
                  <a:srgbClr val="23408F"/>
                </a:solidFill>
              </a:rPr>
              <a:t> Bratislava</a:t>
            </a:r>
            <a:endParaRPr lang="sk-SK" sz="800" dirty="0">
              <a:solidFill>
                <a:srgbClr val="23408F"/>
              </a:solidFill>
            </a:endParaRPr>
          </a:p>
          <a:p>
            <a:pPr algn="ctr"/>
            <a:r>
              <a:rPr lang="sk-SK" sz="800" dirty="0">
                <a:hlinkClick r:id="rId3"/>
              </a:rPr>
              <a:t>www.eraportal.sk</a:t>
            </a:r>
          </a:p>
          <a:p>
            <a:pPr algn="ctr"/>
            <a:r>
              <a:rPr lang="sk-SK" sz="800" dirty="0">
                <a:hlinkClick r:id="rId3"/>
              </a:rPr>
              <a:t>www.horizont-europa.sk</a:t>
            </a:r>
            <a:endParaRPr lang="sk-SK" sz="800" dirty="0"/>
          </a:p>
        </p:txBody>
      </p:sp>
      <p:pic>
        <p:nvPicPr>
          <p:cNvPr id="12" name="Obrázok 11">
            <a:extLst>
              <a:ext uri="{FF2B5EF4-FFF2-40B4-BE49-F238E27FC236}">
                <a16:creationId xmlns:a16="http://schemas.microsoft.com/office/drawing/2014/main" id="{A115B49D-0B43-4534-B8CB-6637F32D6C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789" y="8973446"/>
            <a:ext cx="701518" cy="584775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FFA2181B-639C-437D-ACA0-309650B763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10" y="9020334"/>
            <a:ext cx="723176" cy="601165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E2FD5CD9-C13C-4CC8-9592-3B1A76FD6034}"/>
              </a:ext>
            </a:extLst>
          </p:cNvPr>
          <p:cNvSpPr/>
          <p:nvPr/>
        </p:nvSpPr>
        <p:spPr>
          <a:xfrm>
            <a:off x="1924756" y="9558221"/>
            <a:ext cx="3050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/>
              <a:t>Investícia do Vašej budúcnosti</a:t>
            </a:r>
          </a:p>
        </p:txBody>
      </p:sp>
    </p:spTree>
    <p:extLst>
      <p:ext uri="{BB962C8B-B14F-4D97-AF65-F5344CB8AC3E}">
        <p14:creationId xmlns:p14="http://schemas.microsoft.com/office/powerpoint/2010/main" val="10526658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ogram_final" edit="true"/>
    <f:field ref="objsubject" par="" text="" edit="true"/>
    <f:field ref="objcreatedby" par="" text="Papanová, Kvetoslava, Ing."/>
    <f:field ref="objcreatedat" par="" date="2021-02-12T15:37:57" text="12.2.2021 15:37:57"/>
    <f:field ref="objchangedby" par="" text="Papanová, Kvetoslava, Ing."/>
    <f:field ref="objmodifiedat" par="" date="2021-02-12T15:37:57" text="12.2.2021 15:37:57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ogram_final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10100</TotalTime>
  <Words>310</Words>
  <Application>Microsoft Office PowerPoint</Application>
  <PresentationFormat>A4 (210 x 297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Petras Jan</dc:creator>
  <cp:lastModifiedBy>Tuzinska Miroslava</cp:lastModifiedBy>
  <cp:revision>189</cp:revision>
  <cp:lastPrinted>2024-08-08T05:30:39Z</cp:lastPrinted>
  <dcterms:created xsi:type="dcterms:W3CDTF">2018-04-04T08:07:05Z</dcterms:created>
  <dcterms:modified xsi:type="dcterms:W3CDTF">2024-10-09T09:38:27Z</dcterms:modified>
</cp:coreProperties>
</file>