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uise Mothersole - Innovate UK UKRI" userId="382d021f-7625-4e70-9c84-c7126f582015" providerId="ADAL" clId="{3B175747-E6B6-4660-BB23-1A9AA27CF080}"/>
    <pc:docChg chg="modSld">
      <pc:chgData name="Louise Mothersole - Innovate UK UKRI" userId="382d021f-7625-4e70-9c84-c7126f582015" providerId="ADAL" clId="{3B175747-E6B6-4660-BB23-1A9AA27CF080}" dt="2024-06-04T13:14:20.889" v="2" actId="1076"/>
      <pc:docMkLst>
        <pc:docMk/>
      </pc:docMkLst>
      <pc:sldChg chg="modSp mod">
        <pc:chgData name="Louise Mothersole - Innovate UK UKRI" userId="382d021f-7625-4e70-9c84-c7126f582015" providerId="ADAL" clId="{3B175747-E6B6-4660-BB23-1A9AA27CF080}" dt="2024-06-04T13:14:20.889" v="2" actId="1076"/>
        <pc:sldMkLst>
          <pc:docMk/>
          <pc:sldMk cId="1351304416" sldId="256"/>
        </pc:sldMkLst>
        <pc:graphicFrameChg chg="mod modGraphic">
          <ac:chgData name="Louise Mothersole - Innovate UK UKRI" userId="382d021f-7625-4e70-9c84-c7126f582015" providerId="ADAL" clId="{3B175747-E6B6-4660-BB23-1A9AA27CF080}" dt="2024-06-04T13:14:20.889" v="2" actId="1076"/>
          <ac:graphicFrameMkLst>
            <pc:docMk/>
            <pc:sldMk cId="1351304416" sldId="256"/>
            <ac:graphicFrameMk id="4" creationId="{81CF4A67-D474-4716-B035-E5618BB5C3FC}"/>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B60FE-03AF-4C39-B82C-E1B2949809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F677E3D-853D-4EB3-93C3-F0B0524F69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029993A-A3E1-4793-B51F-115A8971E968}"/>
              </a:ext>
            </a:extLst>
          </p:cNvPr>
          <p:cNvSpPr>
            <a:spLocks noGrp="1"/>
          </p:cNvSpPr>
          <p:nvPr>
            <p:ph type="dt" sz="half" idx="10"/>
          </p:nvPr>
        </p:nvSpPr>
        <p:spPr/>
        <p:txBody>
          <a:bodyPr/>
          <a:lstStyle/>
          <a:p>
            <a:fld id="{CF77AF7C-368D-44A0-92EA-0194C86C3304}" type="datetimeFigureOut">
              <a:rPr lang="en-GB" smtClean="0"/>
              <a:t>06/06/2024</a:t>
            </a:fld>
            <a:endParaRPr lang="en-GB"/>
          </a:p>
        </p:txBody>
      </p:sp>
      <p:sp>
        <p:nvSpPr>
          <p:cNvPr id="5" name="Footer Placeholder 4">
            <a:extLst>
              <a:ext uri="{FF2B5EF4-FFF2-40B4-BE49-F238E27FC236}">
                <a16:creationId xmlns:a16="http://schemas.microsoft.com/office/drawing/2014/main" id="{AF1F2212-8866-4A49-8119-74DDF71756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A7DD62-8FF3-4F86-8A74-E5C86EC4EE7C}"/>
              </a:ext>
            </a:extLst>
          </p:cNvPr>
          <p:cNvSpPr>
            <a:spLocks noGrp="1"/>
          </p:cNvSpPr>
          <p:nvPr>
            <p:ph type="sldNum" sz="quarter" idx="12"/>
          </p:nvPr>
        </p:nvSpPr>
        <p:spPr/>
        <p:txBody>
          <a:bodyPr/>
          <a:lstStyle/>
          <a:p>
            <a:fld id="{7CB85F22-C05C-4A97-A385-F0767A9FA224}" type="slidenum">
              <a:rPr lang="en-GB" smtClean="0"/>
              <a:t>‹#›</a:t>
            </a:fld>
            <a:endParaRPr lang="en-GB"/>
          </a:p>
        </p:txBody>
      </p:sp>
    </p:spTree>
    <p:extLst>
      <p:ext uri="{BB962C8B-B14F-4D97-AF65-F5344CB8AC3E}">
        <p14:creationId xmlns:p14="http://schemas.microsoft.com/office/powerpoint/2010/main" val="2958783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47C4-DF4E-4024-A51F-7CC3A8E6A84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03BBE2-2F95-444C-AC85-0A2F90F783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286402-11FC-4EED-92E3-87CFD2FDB2AC}"/>
              </a:ext>
            </a:extLst>
          </p:cNvPr>
          <p:cNvSpPr>
            <a:spLocks noGrp="1"/>
          </p:cNvSpPr>
          <p:nvPr>
            <p:ph type="dt" sz="half" idx="10"/>
          </p:nvPr>
        </p:nvSpPr>
        <p:spPr/>
        <p:txBody>
          <a:bodyPr/>
          <a:lstStyle/>
          <a:p>
            <a:fld id="{CF77AF7C-368D-44A0-92EA-0194C86C3304}" type="datetimeFigureOut">
              <a:rPr lang="en-GB" smtClean="0"/>
              <a:t>06/06/2024</a:t>
            </a:fld>
            <a:endParaRPr lang="en-GB"/>
          </a:p>
        </p:txBody>
      </p:sp>
      <p:sp>
        <p:nvSpPr>
          <p:cNvPr id="5" name="Footer Placeholder 4">
            <a:extLst>
              <a:ext uri="{FF2B5EF4-FFF2-40B4-BE49-F238E27FC236}">
                <a16:creationId xmlns:a16="http://schemas.microsoft.com/office/drawing/2014/main" id="{D8F1DCAD-A404-4082-AC96-1D210E99D4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051897-547E-4C30-9398-107289CA684E}"/>
              </a:ext>
            </a:extLst>
          </p:cNvPr>
          <p:cNvSpPr>
            <a:spLocks noGrp="1"/>
          </p:cNvSpPr>
          <p:nvPr>
            <p:ph type="sldNum" sz="quarter" idx="12"/>
          </p:nvPr>
        </p:nvSpPr>
        <p:spPr/>
        <p:txBody>
          <a:bodyPr/>
          <a:lstStyle/>
          <a:p>
            <a:fld id="{7CB85F22-C05C-4A97-A385-F0767A9FA224}" type="slidenum">
              <a:rPr lang="en-GB" smtClean="0"/>
              <a:t>‹#›</a:t>
            </a:fld>
            <a:endParaRPr lang="en-GB"/>
          </a:p>
        </p:txBody>
      </p:sp>
    </p:spTree>
    <p:extLst>
      <p:ext uri="{BB962C8B-B14F-4D97-AF65-F5344CB8AC3E}">
        <p14:creationId xmlns:p14="http://schemas.microsoft.com/office/powerpoint/2010/main" val="3653250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D80D2F-3F41-4A13-858B-513FF2DA0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24A06F1-B6FF-46E1-A68B-850B9A4E7B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D4264D-947A-4A0B-B256-083C4A17361F}"/>
              </a:ext>
            </a:extLst>
          </p:cNvPr>
          <p:cNvSpPr>
            <a:spLocks noGrp="1"/>
          </p:cNvSpPr>
          <p:nvPr>
            <p:ph type="dt" sz="half" idx="10"/>
          </p:nvPr>
        </p:nvSpPr>
        <p:spPr/>
        <p:txBody>
          <a:bodyPr/>
          <a:lstStyle/>
          <a:p>
            <a:fld id="{CF77AF7C-368D-44A0-92EA-0194C86C3304}" type="datetimeFigureOut">
              <a:rPr lang="en-GB" smtClean="0"/>
              <a:t>06/06/2024</a:t>
            </a:fld>
            <a:endParaRPr lang="en-GB"/>
          </a:p>
        </p:txBody>
      </p:sp>
      <p:sp>
        <p:nvSpPr>
          <p:cNvPr id="5" name="Footer Placeholder 4">
            <a:extLst>
              <a:ext uri="{FF2B5EF4-FFF2-40B4-BE49-F238E27FC236}">
                <a16:creationId xmlns:a16="http://schemas.microsoft.com/office/drawing/2014/main" id="{9F9A572A-C847-4EEC-990D-41C755872A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7CC963-5AFD-45D8-8857-2F109B1D4247}"/>
              </a:ext>
            </a:extLst>
          </p:cNvPr>
          <p:cNvSpPr>
            <a:spLocks noGrp="1"/>
          </p:cNvSpPr>
          <p:nvPr>
            <p:ph type="sldNum" sz="quarter" idx="12"/>
          </p:nvPr>
        </p:nvSpPr>
        <p:spPr/>
        <p:txBody>
          <a:bodyPr/>
          <a:lstStyle/>
          <a:p>
            <a:fld id="{7CB85F22-C05C-4A97-A385-F0767A9FA224}" type="slidenum">
              <a:rPr lang="en-GB" smtClean="0"/>
              <a:t>‹#›</a:t>
            </a:fld>
            <a:endParaRPr lang="en-GB"/>
          </a:p>
        </p:txBody>
      </p:sp>
    </p:spTree>
    <p:extLst>
      <p:ext uri="{BB962C8B-B14F-4D97-AF65-F5344CB8AC3E}">
        <p14:creationId xmlns:p14="http://schemas.microsoft.com/office/powerpoint/2010/main" val="3246229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C59C0-587E-4E9C-86BA-0C7F1E2B14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4EA47A8-A792-496E-954C-41D9B81D1D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5BBC02-4A1F-4D1A-9461-78250FF53AC2}"/>
              </a:ext>
            </a:extLst>
          </p:cNvPr>
          <p:cNvSpPr>
            <a:spLocks noGrp="1"/>
          </p:cNvSpPr>
          <p:nvPr>
            <p:ph type="dt" sz="half" idx="10"/>
          </p:nvPr>
        </p:nvSpPr>
        <p:spPr/>
        <p:txBody>
          <a:bodyPr/>
          <a:lstStyle/>
          <a:p>
            <a:fld id="{CF77AF7C-368D-44A0-92EA-0194C86C3304}" type="datetimeFigureOut">
              <a:rPr lang="en-GB" smtClean="0"/>
              <a:t>06/06/2024</a:t>
            </a:fld>
            <a:endParaRPr lang="en-GB"/>
          </a:p>
        </p:txBody>
      </p:sp>
      <p:sp>
        <p:nvSpPr>
          <p:cNvPr id="5" name="Footer Placeholder 4">
            <a:extLst>
              <a:ext uri="{FF2B5EF4-FFF2-40B4-BE49-F238E27FC236}">
                <a16:creationId xmlns:a16="http://schemas.microsoft.com/office/drawing/2014/main" id="{DE60E4FE-467A-4681-A739-C202FB0D16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A64FF3-E63C-4FDC-865B-E10A2A424CD9}"/>
              </a:ext>
            </a:extLst>
          </p:cNvPr>
          <p:cNvSpPr>
            <a:spLocks noGrp="1"/>
          </p:cNvSpPr>
          <p:nvPr>
            <p:ph type="sldNum" sz="quarter" idx="12"/>
          </p:nvPr>
        </p:nvSpPr>
        <p:spPr/>
        <p:txBody>
          <a:bodyPr/>
          <a:lstStyle/>
          <a:p>
            <a:fld id="{7CB85F22-C05C-4A97-A385-F0767A9FA224}" type="slidenum">
              <a:rPr lang="en-GB" smtClean="0"/>
              <a:t>‹#›</a:t>
            </a:fld>
            <a:endParaRPr lang="en-GB"/>
          </a:p>
        </p:txBody>
      </p:sp>
    </p:spTree>
    <p:extLst>
      <p:ext uri="{BB962C8B-B14F-4D97-AF65-F5344CB8AC3E}">
        <p14:creationId xmlns:p14="http://schemas.microsoft.com/office/powerpoint/2010/main" val="3351124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6C9C1-94D5-4F36-81B9-34A9442C53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37E164-0157-4273-A37B-B62DEFB05D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05FD50-2542-461F-B7A3-E17438F7FD0A}"/>
              </a:ext>
            </a:extLst>
          </p:cNvPr>
          <p:cNvSpPr>
            <a:spLocks noGrp="1"/>
          </p:cNvSpPr>
          <p:nvPr>
            <p:ph type="dt" sz="half" idx="10"/>
          </p:nvPr>
        </p:nvSpPr>
        <p:spPr/>
        <p:txBody>
          <a:bodyPr/>
          <a:lstStyle/>
          <a:p>
            <a:fld id="{CF77AF7C-368D-44A0-92EA-0194C86C3304}" type="datetimeFigureOut">
              <a:rPr lang="en-GB" smtClean="0"/>
              <a:t>06/06/2024</a:t>
            </a:fld>
            <a:endParaRPr lang="en-GB"/>
          </a:p>
        </p:txBody>
      </p:sp>
      <p:sp>
        <p:nvSpPr>
          <p:cNvPr id="5" name="Footer Placeholder 4">
            <a:extLst>
              <a:ext uri="{FF2B5EF4-FFF2-40B4-BE49-F238E27FC236}">
                <a16:creationId xmlns:a16="http://schemas.microsoft.com/office/drawing/2014/main" id="{145B7A90-9EED-4080-9FEC-6F0DCF74AE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755F4D-2214-4AB9-80D2-1CDB759E686B}"/>
              </a:ext>
            </a:extLst>
          </p:cNvPr>
          <p:cNvSpPr>
            <a:spLocks noGrp="1"/>
          </p:cNvSpPr>
          <p:nvPr>
            <p:ph type="sldNum" sz="quarter" idx="12"/>
          </p:nvPr>
        </p:nvSpPr>
        <p:spPr/>
        <p:txBody>
          <a:bodyPr/>
          <a:lstStyle/>
          <a:p>
            <a:fld id="{7CB85F22-C05C-4A97-A385-F0767A9FA224}" type="slidenum">
              <a:rPr lang="en-GB" smtClean="0"/>
              <a:t>‹#›</a:t>
            </a:fld>
            <a:endParaRPr lang="en-GB"/>
          </a:p>
        </p:txBody>
      </p:sp>
    </p:spTree>
    <p:extLst>
      <p:ext uri="{BB962C8B-B14F-4D97-AF65-F5344CB8AC3E}">
        <p14:creationId xmlns:p14="http://schemas.microsoft.com/office/powerpoint/2010/main" val="3483275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51B54-71DF-4751-86BF-8B1C29CA6F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1DB3D0-954D-4CB3-B2CD-E0AD647AB2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9AAD76A-EE86-4D10-A13D-E3CB5C97DF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FE24384-E084-422E-A5C3-513B8DB67FE4}"/>
              </a:ext>
            </a:extLst>
          </p:cNvPr>
          <p:cNvSpPr>
            <a:spLocks noGrp="1"/>
          </p:cNvSpPr>
          <p:nvPr>
            <p:ph type="dt" sz="half" idx="10"/>
          </p:nvPr>
        </p:nvSpPr>
        <p:spPr/>
        <p:txBody>
          <a:bodyPr/>
          <a:lstStyle/>
          <a:p>
            <a:fld id="{CF77AF7C-368D-44A0-92EA-0194C86C3304}" type="datetimeFigureOut">
              <a:rPr lang="en-GB" smtClean="0"/>
              <a:t>06/06/2024</a:t>
            </a:fld>
            <a:endParaRPr lang="en-GB"/>
          </a:p>
        </p:txBody>
      </p:sp>
      <p:sp>
        <p:nvSpPr>
          <p:cNvPr id="6" name="Footer Placeholder 5">
            <a:extLst>
              <a:ext uri="{FF2B5EF4-FFF2-40B4-BE49-F238E27FC236}">
                <a16:creationId xmlns:a16="http://schemas.microsoft.com/office/drawing/2014/main" id="{A993AF16-7E31-4044-9760-1D70731562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32033B-B0FE-4959-8D0F-DEF682A990B5}"/>
              </a:ext>
            </a:extLst>
          </p:cNvPr>
          <p:cNvSpPr>
            <a:spLocks noGrp="1"/>
          </p:cNvSpPr>
          <p:nvPr>
            <p:ph type="sldNum" sz="quarter" idx="12"/>
          </p:nvPr>
        </p:nvSpPr>
        <p:spPr/>
        <p:txBody>
          <a:bodyPr/>
          <a:lstStyle/>
          <a:p>
            <a:fld id="{7CB85F22-C05C-4A97-A385-F0767A9FA224}" type="slidenum">
              <a:rPr lang="en-GB" smtClean="0"/>
              <a:t>‹#›</a:t>
            </a:fld>
            <a:endParaRPr lang="en-GB"/>
          </a:p>
        </p:txBody>
      </p:sp>
    </p:spTree>
    <p:extLst>
      <p:ext uri="{BB962C8B-B14F-4D97-AF65-F5344CB8AC3E}">
        <p14:creationId xmlns:p14="http://schemas.microsoft.com/office/powerpoint/2010/main" val="3647602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1B43D-6E73-4A78-8099-53D490D7FD7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A202D6E-8B60-4864-94A3-C73969B3D0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3A8921-0C3B-4FF9-A20B-CD6F7E7125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83DB05F-C1FE-4B16-9B8E-21B99A7736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CAE71B-9AAB-496B-B49C-CF90376970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7FF768E-D67E-4DB3-A31A-510037769C8D}"/>
              </a:ext>
            </a:extLst>
          </p:cNvPr>
          <p:cNvSpPr>
            <a:spLocks noGrp="1"/>
          </p:cNvSpPr>
          <p:nvPr>
            <p:ph type="dt" sz="half" idx="10"/>
          </p:nvPr>
        </p:nvSpPr>
        <p:spPr/>
        <p:txBody>
          <a:bodyPr/>
          <a:lstStyle/>
          <a:p>
            <a:fld id="{CF77AF7C-368D-44A0-92EA-0194C86C3304}" type="datetimeFigureOut">
              <a:rPr lang="en-GB" smtClean="0"/>
              <a:t>06/06/2024</a:t>
            </a:fld>
            <a:endParaRPr lang="en-GB"/>
          </a:p>
        </p:txBody>
      </p:sp>
      <p:sp>
        <p:nvSpPr>
          <p:cNvPr id="8" name="Footer Placeholder 7">
            <a:extLst>
              <a:ext uri="{FF2B5EF4-FFF2-40B4-BE49-F238E27FC236}">
                <a16:creationId xmlns:a16="http://schemas.microsoft.com/office/drawing/2014/main" id="{E902D1E5-9AA0-4E67-B4D9-07DA09347A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6E03FAB-9299-4494-A4B2-E82F60971790}"/>
              </a:ext>
            </a:extLst>
          </p:cNvPr>
          <p:cNvSpPr>
            <a:spLocks noGrp="1"/>
          </p:cNvSpPr>
          <p:nvPr>
            <p:ph type="sldNum" sz="quarter" idx="12"/>
          </p:nvPr>
        </p:nvSpPr>
        <p:spPr/>
        <p:txBody>
          <a:bodyPr/>
          <a:lstStyle/>
          <a:p>
            <a:fld id="{7CB85F22-C05C-4A97-A385-F0767A9FA224}" type="slidenum">
              <a:rPr lang="en-GB" smtClean="0"/>
              <a:t>‹#›</a:t>
            </a:fld>
            <a:endParaRPr lang="en-GB"/>
          </a:p>
        </p:txBody>
      </p:sp>
    </p:spTree>
    <p:extLst>
      <p:ext uri="{BB962C8B-B14F-4D97-AF65-F5344CB8AC3E}">
        <p14:creationId xmlns:p14="http://schemas.microsoft.com/office/powerpoint/2010/main" val="3255357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6331F-403A-42AF-B968-13F4A8F67D8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6E649C5-D2CA-48DC-B35C-75B6527C8749}"/>
              </a:ext>
            </a:extLst>
          </p:cNvPr>
          <p:cNvSpPr>
            <a:spLocks noGrp="1"/>
          </p:cNvSpPr>
          <p:nvPr>
            <p:ph type="dt" sz="half" idx="10"/>
          </p:nvPr>
        </p:nvSpPr>
        <p:spPr/>
        <p:txBody>
          <a:bodyPr/>
          <a:lstStyle/>
          <a:p>
            <a:fld id="{CF77AF7C-368D-44A0-92EA-0194C86C3304}" type="datetimeFigureOut">
              <a:rPr lang="en-GB" smtClean="0"/>
              <a:t>06/06/2024</a:t>
            </a:fld>
            <a:endParaRPr lang="en-GB"/>
          </a:p>
        </p:txBody>
      </p:sp>
      <p:sp>
        <p:nvSpPr>
          <p:cNvPr id="4" name="Footer Placeholder 3">
            <a:extLst>
              <a:ext uri="{FF2B5EF4-FFF2-40B4-BE49-F238E27FC236}">
                <a16:creationId xmlns:a16="http://schemas.microsoft.com/office/drawing/2014/main" id="{9F4D13F0-70D0-4974-BF96-C8CE9BFF593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9A97BF8-FD08-4A46-AB61-2AA75793722C}"/>
              </a:ext>
            </a:extLst>
          </p:cNvPr>
          <p:cNvSpPr>
            <a:spLocks noGrp="1"/>
          </p:cNvSpPr>
          <p:nvPr>
            <p:ph type="sldNum" sz="quarter" idx="12"/>
          </p:nvPr>
        </p:nvSpPr>
        <p:spPr/>
        <p:txBody>
          <a:bodyPr/>
          <a:lstStyle/>
          <a:p>
            <a:fld id="{7CB85F22-C05C-4A97-A385-F0767A9FA224}" type="slidenum">
              <a:rPr lang="en-GB" smtClean="0"/>
              <a:t>‹#›</a:t>
            </a:fld>
            <a:endParaRPr lang="en-GB"/>
          </a:p>
        </p:txBody>
      </p:sp>
    </p:spTree>
    <p:extLst>
      <p:ext uri="{BB962C8B-B14F-4D97-AF65-F5344CB8AC3E}">
        <p14:creationId xmlns:p14="http://schemas.microsoft.com/office/powerpoint/2010/main" val="3627756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A95257-4216-4EAF-8B67-A795806E8498}"/>
              </a:ext>
            </a:extLst>
          </p:cNvPr>
          <p:cNvSpPr>
            <a:spLocks noGrp="1"/>
          </p:cNvSpPr>
          <p:nvPr>
            <p:ph type="dt" sz="half" idx="10"/>
          </p:nvPr>
        </p:nvSpPr>
        <p:spPr/>
        <p:txBody>
          <a:bodyPr/>
          <a:lstStyle/>
          <a:p>
            <a:fld id="{CF77AF7C-368D-44A0-92EA-0194C86C3304}" type="datetimeFigureOut">
              <a:rPr lang="en-GB" smtClean="0"/>
              <a:t>06/06/2024</a:t>
            </a:fld>
            <a:endParaRPr lang="en-GB"/>
          </a:p>
        </p:txBody>
      </p:sp>
      <p:sp>
        <p:nvSpPr>
          <p:cNvPr id="3" name="Footer Placeholder 2">
            <a:extLst>
              <a:ext uri="{FF2B5EF4-FFF2-40B4-BE49-F238E27FC236}">
                <a16:creationId xmlns:a16="http://schemas.microsoft.com/office/drawing/2014/main" id="{2B21E71F-6DB0-424E-BA6B-0247084466B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1B0FFC2-8AEB-4F52-B947-C96BA80AA5FB}"/>
              </a:ext>
            </a:extLst>
          </p:cNvPr>
          <p:cNvSpPr>
            <a:spLocks noGrp="1"/>
          </p:cNvSpPr>
          <p:nvPr>
            <p:ph type="sldNum" sz="quarter" idx="12"/>
          </p:nvPr>
        </p:nvSpPr>
        <p:spPr/>
        <p:txBody>
          <a:bodyPr/>
          <a:lstStyle/>
          <a:p>
            <a:fld id="{7CB85F22-C05C-4A97-A385-F0767A9FA224}" type="slidenum">
              <a:rPr lang="en-GB" smtClean="0"/>
              <a:t>‹#›</a:t>
            </a:fld>
            <a:endParaRPr lang="en-GB"/>
          </a:p>
        </p:txBody>
      </p:sp>
    </p:spTree>
    <p:extLst>
      <p:ext uri="{BB962C8B-B14F-4D97-AF65-F5344CB8AC3E}">
        <p14:creationId xmlns:p14="http://schemas.microsoft.com/office/powerpoint/2010/main" val="892988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B4D36-7E65-490E-AD4C-547A540F0F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FF6DA52-EBC0-4BEE-BE90-92F5D53C27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70CAF79-4CC2-4109-8681-38D3998931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D76A7A-8CB9-4FAA-BB67-2BF1D8411B2D}"/>
              </a:ext>
            </a:extLst>
          </p:cNvPr>
          <p:cNvSpPr>
            <a:spLocks noGrp="1"/>
          </p:cNvSpPr>
          <p:nvPr>
            <p:ph type="dt" sz="half" idx="10"/>
          </p:nvPr>
        </p:nvSpPr>
        <p:spPr/>
        <p:txBody>
          <a:bodyPr/>
          <a:lstStyle/>
          <a:p>
            <a:fld id="{CF77AF7C-368D-44A0-92EA-0194C86C3304}" type="datetimeFigureOut">
              <a:rPr lang="en-GB" smtClean="0"/>
              <a:t>06/06/2024</a:t>
            </a:fld>
            <a:endParaRPr lang="en-GB"/>
          </a:p>
        </p:txBody>
      </p:sp>
      <p:sp>
        <p:nvSpPr>
          <p:cNvPr id="6" name="Footer Placeholder 5">
            <a:extLst>
              <a:ext uri="{FF2B5EF4-FFF2-40B4-BE49-F238E27FC236}">
                <a16:creationId xmlns:a16="http://schemas.microsoft.com/office/drawing/2014/main" id="{4E271A28-238D-464E-A7B8-642F839BD9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C973BC-0CC0-434F-B9A0-1F3D1C7B461B}"/>
              </a:ext>
            </a:extLst>
          </p:cNvPr>
          <p:cNvSpPr>
            <a:spLocks noGrp="1"/>
          </p:cNvSpPr>
          <p:nvPr>
            <p:ph type="sldNum" sz="quarter" idx="12"/>
          </p:nvPr>
        </p:nvSpPr>
        <p:spPr/>
        <p:txBody>
          <a:bodyPr/>
          <a:lstStyle/>
          <a:p>
            <a:fld id="{7CB85F22-C05C-4A97-A385-F0767A9FA224}" type="slidenum">
              <a:rPr lang="en-GB" smtClean="0"/>
              <a:t>‹#›</a:t>
            </a:fld>
            <a:endParaRPr lang="en-GB"/>
          </a:p>
        </p:txBody>
      </p:sp>
    </p:spTree>
    <p:extLst>
      <p:ext uri="{BB962C8B-B14F-4D97-AF65-F5344CB8AC3E}">
        <p14:creationId xmlns:p14="http://schemas.microsoft.com/office/powerpoint/2010/main" val="4051799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92949-8005-4F5A-89E1-71B2E1C024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D685321-CDC9-48BA-94FF-2F6AD0A339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156236A-6F65-4B49-97FD-A464DFCA80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7747D0-723A-401C-BD8C-C974A6B67DB5}"/>
              </a:ext>
            </a:extLst>
          </p:cNvPr>
          <p:cNvSpPr>
            <a:spLocks noGrp="1"/>
          </p:cNvSpPr>
          <p:nvPr>
            <p:ph type="dt" sz="half" idx="10"/>
          </p:nvPr>
        </p:nvSpPr>
        <p:spPr/>
        <p:txBody>
          <a:bodyPr/>
          <a:lstStyle/>
          <a:p>
            <a:fld id="{CF77AF7C-368D-44A0-92EA-0194C86C3304}" type="datetimeFigureOut">
              <a:rPr lang="en-GB" smtClean="0"/>
              <a:t>06/06/2024</a:t>
            </a:fld>
            <a:endParaRPr lang="en-GB"/>
          </a:p>
        </p:txBody>
      </p:sp>
      <p:sp>
        <p:nvSpPr>
          <p:cNvPr id="6" name="Footer Placeholder 5">
            <a:extLst>
              <a:ext uri="{FF2B5EF4-FFF2-40B4-BE49-F238E27FC236}">
                <a16:creationId xmlns:a16="http://schemas.microsoft.com/office/drawing/2014/main" id="{B5551152-A82A-4E0F-9108-BC2148A475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DCA1F5-CE5C-4827-883D-71653A567203}"/>
              </a:ext>
            </a:extLst>
          </p:cNvPr>
          <p:cNvSpPr>
            <a:spLocks noGrp="1"/>
          </p:cNvSpPr>
          <p:nvPr>
            <p:ph type="sldNum" sz="quarter" idx="12"/>
          </p:nvPr>
        </p:nvSpPr>
        <p:spPr/>
        <p:txBody>
          <a:bodyPr/>
          <a:lstStyle/>
          <a:p>
            <a:fld id="{7CB85F22-C05C-4A97-A385-F0767A9FA224}" type="slidenum">
              <a:rPr lang="en-GB" smtClean="0"/>
              <a:t>‹#›</a:t>
            </a:fld>
            <a:endParaRPr lang="en-GB"/>
          </a:p>
        </p:txBody>
      </p:sp>
    </p:spTree>
    <p:extLst>
      <p:ext uri="{BB962C8B-B14F-4D97-AF65-F5344CB8AC3E}">
        <p14:creationId xmlns:p14="http://schemas.microsoft.com/office/powerpoint/2010/main" val="630228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F95946-B2DB-45BB-98C2-308F3957D3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B6059E-2573-4FCD-8673-812691D01A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7F3C99-DE47-4BA8-8830-4B657FD190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7AF7C-368D-44A0-92EA-0194C86C3304}" type="datetimeFigureOut">
              <a:rPr lang="en-GB" smtClean="0"/>
              <a:t>06/06/2024</a:t>
            </a:fld>
            <a:endParaRPr lang="en-GB"/>
          </a:p>
        </p:txBody>
      </p:sp>
      <p:sp>
        <p:nvSpPr>
          <p:cNvPr id="5" name="Footer Placeholder 4">
            <a:extLst>
              <a:ext uri="{FF2B5EF4-FFF2-40B4-BE49-F238E27FC236}">
                <a16:creationId xmlns:a16="http://schemas.microsoft.com/office/drawing/2014/main" id="{0C4334DD-1A92-452A-BD7F-0B22149FBA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AE5DCD8-B967-4182-B784-C689A2845B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85F22-C05C-4A97-A385-F0767A9FA224}" type="slidenum">
              <a:rPr lang="en-GB" smtClean="0"/>
              <a:t>‹#›</a:t>
            </a:fld>
            <a:endParaRPr lang="en-GB"/>
          </a:p>
        </p:txBody>
      </p:sp>
    </p:spTree>
    <p:extLst>
      <p:ext uri="{BB962C8B-B14F-4D97-AF65-F5344CB8AC3E}">
        <p14:creationId xmlns:p14="http://schemas.microsoft.com/office/powerpoint/2010/main" val="668901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icycleassociation.org.uk/investors-in-cycling/" TargetMode="External"/><Relationship Id="rId7" Type="http://schemas.openxmlformats.org/officeDocument/2006/relationships/image" Target="../media/image2.png"/><Relationship Id="rId2" Type="http://schemas.openxmlformats.org/officeDocument/2006/relationships/hyperlink" Target="https://www.bicycleassociation.org.uk/" TargetMode="Externa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s://gbr01.safelinks.protection.outlook.com/?url=https%3A%2F%2Fec.europa.eu%2Finfo%2Ffunding-tenders%2Fopportunities%2Fportal%2Fscreen%2Fopportunities%2Ftopic-details%2Fhorizon-cl5-2024-d6-01-08&amp;data=05%7C02%7C%7C9fdc76981e53459250e508dc8151eac8%7C84df9e7fe9f640afb435aaaaaaaaaaaa%7C1%7C0%7C638527436821353050%7CUnknown%7CTWFpbGZsb3d8eyJWIjoiMC4wLjAwMDAiLCJQIjoiV2luMzIiLCJBTiI6Ik1haWwiLCJXVCI6Mn0%3D%7C0%7C%7C%7C&amp;sdata=ZNujp8gE%2BUBwRP89axPeBX%2Byn1HENEUt06DQHWdX3OE%3D&amp;reserved=0" TargetMode="External"/><Relationship Id="rId4" Type="http://schemas.openxmlformats.org/officeDocument/2006/relationships/hyperlink" Target="mailto:simon@bicycleassociation.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1CF4A67-D474-4716-B035-E5618BB5C3FC}"/>
              </a:ext>
            </a:extLst>
          </p:cNvPr>
          <p:cNvGraphicFramePr>
            <a:graphicFrameLocks noGrp="1"/>
          </p:cNvGraphicFramePr>
          <p:nvPr>
            <p:extLst>
              <p:ext uri="{D42A27DB-BD31-4B8C-83A1-F6EECF244321}">
                <p14:modId xmlns:p14="http://schemas.microsoft.com/office/powerpoint/2010/main" val="2375844815"/>
              </p:ext>
            </p:extLst>
          </p:nvPr>
        </p:nvGraphicFramePr>
        <p:xfrm>
          <a:off x="543859" y="1405216"/>
          <a:ext cx="11104282" cy="4988560"/>
        </p:xfrm>
        <a:graphic>
          <a:graphicData uri="http://schemas.openxmlformats.org/drawingml/2006/table">
            <a:tbl>
              <a:tblPr firstRow="1" bandRow="1">
                <a:tableStyleId>{5C22544A-7EE6-4342-B048-85BDC9FD1C3A}</a:tableStyleId>
              </a:tblPr>
              <a:tblGrid>
                <a:gridCol w="7145176">
                  <a:extLst>
                    <a:ext uri="{9D8B030D-6E8A-4147-A177-3AD203B41FA5}">
                      <a16:colId xmlns:a16="http://schemas.microsoft.com/office/drawing/2014/main" val="2146584026"/>
                    </a:ext>
                  </a:extLst>
                </a:gridCol>
                <a:gridCol w="3959106">
                  <a:extLst>
                    <a:ext uri="{9D8B030D-6E8A-4147-A177-3AD203B41FA5}">
                      <a16:colId xmlns:a16="http://schemas.microsoft.com/office/drawing/2014/main" val="390263335"/>
                    </a:ext>
                  </a:extLst>
                </a:gridCol>
              </a:tblGrid>
              <a:tr h="2214880">
                <a:tc>
                  <a:txBody>
                    <a:bodyPr/>
                    <a:lstStyle/>
                    <a:p>
                      <a:r>
                        <a:rPr lang="en-GB" sz="1600" b="1" dirty="0">
                          <a:solidFill>
                            <a:schemeClr val="tx1"/>
                          </a:solidFill>
                        </a:rPr>
                        <a:t>Proposed Approach</a:t>
                      </a:r>
                    </a:p>
                    <a:p>
                      <a:pPr marL="285750" indent="-285750">
                        <a:buFont typeface="Arial" panose="020B0604020202020204" pitchFamily="34" charset="0"/>
                        <a:buChar char="•"/>
                      </a:pPr>
                      <a:r>
                        <a:rPr lang="en-GB" sz="1600" b="0" dirty="0">
                          <a:solidFill>
                            <a:schemeClr val="tx1"/>
                          </a:solidFill>
                        </a:rPr>
                        <a:t>Measuring impact of this project on the sales of bikes, e-bikes and related accessories and servicing</a:t>
                      </a:r>
                    </a:p>
                    <a:p>
                      <a:pPr marL="285750" indent="-285750">
                        <a:buFont typeface="Arial" panose="020B0604020202020204" pitchFamily="34" charset="0"/>
                        <a:buChar char="•"/>
                      </a:pPr>
                      <a:r>
                        <a:rPr lang="en-GB" sz="1600" b="0" dirty="0">
                          <a:solidFill>
                            <a:schemeClr val="tx1"/>
                          </a:solidFill>
                        </a:rPr>
                        <a:t>Correlating this data with available cycling-related data sets such as cycling usage, weather, cycle theft, cycle hire, cycling accidents</a:t>
                      </a:r>
                    </a:p>
                    <a:p>
                      <a:pPr marL="285750" indent="-285750">
                        <a:buFont typeface="Arial" panose="020B0604020202020204" pitchFamily="34" charset="0"/>
                        <a:buChar char="•"/>
                      </a:pPr>
                      <a:r>
                        <a:rPr lang="en-GB" sz="1600" b="0" dirty="0">
                          <a:solidFill>
                            <a:schemeClr val="tx1"/>
                          </a:solidFill>
                        </a:rPr>
                        <a:t>Bringing in other partners to support on the economic impact and carbon footprint modelling of the impact of a change in cycling mode share</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sz="1600" b="1" dirty="0">
                          <a:solidFill>
                            <a:schemeClr val="tx1"/>
                          </a:solidFill>
                        </a:rPr>
                        <a:t>Organisational Capabilities</a:t>
                      </a:r>
                    </a:p>
                    <a:p>
                      <a:pPr marL="285750" indent="-285750">
                        <a:buFont typeface="Arial" panose="020B0604020202020204" pitchFamily="34" charset="0"/>
                        <a:buChar char="•"/>
                      </a:pPr>
                      <a:r>
                        <a:rPr lang="en-GB" sz="1600" b="0" dirty="0">
                          <a:solidFill>
                            <a:schemeClr val="tx1"/>
                          </a:solidFill>
                        </a:rPr>
                        <a:t>The </a:t>
                      </a:r>
                      <a:r>
                        <a:rPr lang="en-GB" sz="1600" b="0" dirty="0">
                          <a:solidFill>
                            <a:schemeClr val="tx1"/>
                          </a:solidFill>
                          <a:hlinkClick r:id="rId2"/>
                        </a:rPr>
                        <a:t>Bicycle Association </a:t>
                      </a:r>
                      <a:r>
                        <a:rPr lang="en-GB" sz="1600" b="0" dirty="0">
                          <a:solidFill>
                            <a:schemeClr val="tx1"/>
                          </a:solidFill>
                        </a:rPr>
                        <a:t>(BA) represents the UK cycle industry and owns and operates a market data service (MDS) collecting data from 70% of UK retailers by value. </a:t>
                      </a:r>
                    </a:p>
                    <a:p>
                      <a:pPr marL="285750" indent="-285750">
                        <a:buFont typeface="Arial" panose="020B0604020202020204" pitchFamily="34" charset="0"/>
                        <a:buChar char="•"/>
                      </a:pPr>
                      <a:r>
                        <a:rPr lang="en-GB" sz="1600" b="0" dirty="0" err="1">
                          <a:solidFill>
                            <a:schemeClr val="tx1"/>
                          </a:solidFill>
                        </a:rPr>
                        <a:t>Ride:Data</a:t>
                      </a:r>
                      <a:r>
                        <a:rPr lang="en-GB" sz="1600" b="0" dirty="0">
                          <a:solidFill>
                            <a:schemeClr val="tx1"/>
                          </a:solidFill>
                        </a:rPr>
                        <a:t> Ltd (RDL) specified, procured, set-up and now runs MDS for the BA</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4339605"/>
                  </a:ext>
                </a:extLst>
              </a:tr>
              <a:tr h="2455433">
                <a:tc>
                  <a:txBody>
                    <a:bodyPr/>
                    <a:lstStyle/>
                    <a:p>
                      <a:r>
                        <a:rPr lang="en-GB" sz="1600" b="1" dirty="0"/>
                        <a:t>Experience</a:t>
                      </a:r>
                    </a:p>
                    <a:p>
                      <a:pPr marL="285750" indent="-285750">
                        <a:buFont typeface="Arial" panose="020B0604020202020204" pitchFamily="34" charset="0"/>
                        <a:buChar char="•"/>
                      </a:pPr>
                      <a:r>
                        <a:rPr lang="en-GB" sz="1600" dirty="0"/>
                        <a:t>RDL brings personnel with over 30 years of commercial experience operating to FTSE 250 board level with Halfords. This includes 20 years in procurement roles and the last 6 in data management</a:t>
                      </a:r>
                    </a:p>
                    <a:p>
                      <a:pPr marL="285750" indent="-285750">
                        <a:buFont typeface="Arial" panose="020B0604020202020204" pitchFamily="34" charset="0"/>
                        <a:buChar char="•"/>
                      </a:pPr>
                      <a:r>
                        <a:rPr lang="en-GB" sz="1600" dirty="0"/>
                        <a:t>The BA counts over 150 of the leading cycling brands retailers and distributors as members and c900 independent bike shops in its ‘</a:t>
                      </a:r>
                      <a:r>
                        <a:rPr lang="en-GB" sz="1600" dirty="0">
                          <a:hlinkClick r:id="rId3"/>
                        </a:rPr>
                        <a:t>Investors in Cycling</a:t>
                      </a:r>
                      <a:r>
                        <a:rPr lang="en-GB" sz="1600" dirty="0"/>
                        <a:t>’ program</a:t>
                      </a:r>
                    </a:p>
                    <a:p>
                      <a:pPr marL="285750" indent="-285750">
                        <a:buFont typeface="Arial" panose="020B0604020202020204" pitchFamily="34" charset="0"/>
                        <a:buChar char="•"/>
                      </a:pPr>
                      <a:r>
                        <a:rPr lang="en-GB" sz="1600" b="0" dirty="0">
                          <a:solidFill>
                            <a:schemeClr val="tx1"/>
                          </a:solidFill>
                        </a:rPr>
                        <a:t>Skills include data handling, analysis, services procurement </a:t>
                      </a:r>
                    </a:p>
                    <a:p>
                      <a:pPr marL="285750" indent="-285750">
                        <a:buFont typeface="Arial" panose="020B0604020202020204" pitchFamily="34" charset="0"/>
                        <a:buChar char="•"/>
                      </a:pPr>
                      <a:r>
                        <a:rPr lang="en-GB" sz="1600" b="0" dirty="0">
                          <a:solidFill>
                            <a:schemeClr val="tx1"/>
                          </a:solidFill>
                        </a:rPr>
                        <a:t>Both BA and RDL are SMEs. BA is not for profit so there are no commercial incentives other than being motivated by the purpose to join the industry up to grow cycling</a:t>
                      </a:r>
                    </a:p>
                    <a:p>
                      <a:pPr marL="285750" indent="-285750">
                        <a:buFontTx/>
                        <a:buChar char="-"/>
                      </a:pPr>
                      <a:endParaRPr lang="en-GB"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600" b="1" dirty="0">
                          <a:solidFill>
                            <a:schemeClr val="tx1"/>
                          </a:solidFill>
                        </a:rPr>
                        <a:t>Administrative Information</a:t>
                      </a:r>
                    </a:p>
                    <a:p>
                      <a:pPr marL="0" marR="0" lvl="0" indent="0" algn="l" defTabSz="914377" rtl="0" eaLnBrk="1" fontAlgn="auto" latinLnBrk="0" hangingPunct="1">
                        <a:lnSpc>
                          <a:spcPct val="100000"/>
                        </a:lnSpc>
                        <a:spcBef>
                          <a:spcPts val="0"/>
                        </a:spcBef>
                        <a:spcAft>
                          <a:spcPts val="0"/>
                        </a:spcAft>
                        <a:buClrTx/>
                        <a:buSzTx/>
                        <a:buFontTx/>
                        <a:buNone/>
                        <a:tabLst/>
                        <a:defRPr/>
                      </a:pPr>
                      <a:endParaRPr lang="en-GB" sz="1600" b="1" dirty="0">
                        <a:solidFill>
                          <a:schemeClr val="tx1"/>
                        </a:solidFill>
                      </a:endParaRPr>
                    </a:p>
                    <a:p>
                      <a:pPr marL="0" indent="0"/>
                      <a:r>
                        <a:rPr lang="en-GB" sz="1600" dirty="0"/>
                        <a:t>Key contact for both RDL and BA:</a:t>
                      </a:r>
                    </a:p>
                    <a:p>
                      <a:pPr marL="0" indent="0"/>
                      <a:endParaRPr lang="en-GB" sz="1600" dirty="0"/>
                    </a:p>
                    <a:p>
                      <a:pPr marL="0" marR="0" lvl="0" indent="263525" algn="l" defTabSz="914400" rtl="0" eaLnBrk="1" fontAlgn="auto" latinLnBrk="0" hangingPunct="1">
                        <a:lnSpc>
                          <a:spcPct val="100000"/>
                        </a:lnSpc>
                        <a:spcBef>
                          <a:spcPts val="0"/>
                        </a:spcBef>
                        <a:spcAft>
                          <a:spcPts val="0"/>
                        </a:spcAft>
                        <a:buClrTx/>
                        <a:buSzTx/>
                        <a:buFontTx/>
                        <a:buNone/>
                        <a:tabLst/>
                        <a:defRPr/>
                      </a:pPr>
                      <a:r>
                        <a:rPr lang="en-GB" sz="1600" dirty="0"/>
                        <a:t>Simon Irons</a:t>
                      </a:r>
                    </a:p>
                    <a:p>
                      <a:pPr marL="0" marR="0" lvl="0" indent="263525" algn="l" defTabSz="914400" rtl="0" eaLnBrk="1" fontAlgn="auto" latinLnBrk="0" hangingPunct="1">
                        <a:lnSpc>
                          <a:spcPct val="100000"/>
                        </a:lnSpc>
                        <a:spcBef>
                          <a:spcPts val="0"/>
                        </a:spcBef>
                        <a:spcAft>
                          <a:spcPts val="0"/>
                        </a:spcAft>
                        <a:buClrTx/>
                        <a:buSzTx/>
                        <a:buFontTx/>
                        <a:buNone/>
                        <a:tabLst/>
                        <a:defRPr/>
                      </a:pPr>
                      <a:r>
                        <a:rPr lang="en-GB" sz="1600" dirty="0">
                          <a:hlinkClick r:id="rId4"/>
                        </a:rPr>
                        <a:t>simon@bicycleassociation.org.uk</a:t>
                      </a:r>
                      <a:endParaRPr lang="en-GB" sz="1600" dirty="0"/>
                    </a:p>
                    <a:p>
                      <a:pPr marL="0" indent="263525"/>
                      <a:endParaRPr lang="en-GB" sz="1600" dirty="0"/>
                    </a:p>
                    <a:p>
                      <a:pPr marL="0" indent="263525"/>
                      <a:r>
                        <a:rPr lang="en-GB" sz="1600" dirty="0"/>
                        <a:t>+447776 238365 </a:t>
                      </a:r>
                    </a:p>
                    <a:p>
                      <a:pPr marL="0" indent="263525"/>
                      <a:endParaRPr lang="en-GB" sz="1600" dirty="0"/>
                    </a:p>
                    <a:p>
                      <a:pPr marL="0" indent="263525"/>
                      <a:r>
                        <a:rPr lang="en-GB" sz="1600" dirty="0"/>
                        <a:t>RDL Company no 15501029</a:t>
                      </a:r>
                    </a:p>
                    <a:p>
                      <a:pPr marL="0" indent="263525"/>
                      <a:r>
                        <a:rPr lang="en-GB" sz="1600" dirty="0"/>
                        <a:t>BA Company No 01111307</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423689332"/>
                  </a:ext>
                </a:extLst>
              </a:tr>
            </a:tbl>
          </a:graphicData>
        </a:graphic>
      </p:graphicFrame>
      <p:sp>
        <p:nvSpPr>
          <p:cNvPr id="5" name="TextBox 4">
            <a:extLst>
              <a:ext uri="{FF2B5EF4-FFF2-40B4-BE49-F238E27FC236}">
                <a16:creationId xmlns:a16="http://schemas.microsoft.com/office/drawing/2014/main" id="{60D4C6AC-235C-419E-A486-70D07FF3A543}"/>
              </a:ext>
            </a:extLst>
          </p:cNvPr>
          <p:cNvSpPr txBox="1"/>
          <p:nvPr/>
        </p:nvSpPr>
        <p:spPr>
          <a:xfrm>
            <a:off x="403411" y="230850"/>
            <a:ext cx="7871169" cy="1015663"/>
          </a:xfrm>
          <a:prstGeom prst="rect">
            <a:avLst/>
          </a:prstGeom>
          <a:noFill/>
        </p:spPr>
        <p:txBody>
          <a:bodyPr wrap="square" rtlCol="0">
            <a:spAutoFit/>
          </a:bodyPr>
          <a:lstStyle/>
          <a:p>
            <a:r>
              <a:rPr lang="en-GB" sz="2000" b="1" i="0" u="sng" dirty="0">
                <a:solidFill>
                  <a:srgbClr val="0563C1"/>
                </a:solidFill>
                <a:effectLst/>
                <a:highlight>
                  <a:srgbClr val="FFFFFF"/>
                </a:highlight>
                <a:latin typeface="Calibri" panose="020F0502020204030204" pitchFamily="34" charset="0"/>
                <a:hlinkClick r:id="rId5" tooltip="Protected by Outlook: https://ec.europa.eu/info/funding-tenders/opportunities/portal/screen/opportunities/topic-details/horizon-cl5-2024-d6-01-08. Click or tap to follow the link."/>
              </a:rPr>
              <a:t>HORIZON-CL5-2024-D6-01-08</a:t>
            </a:r>
            <a:r>
              <a:rPr lang="en-GB" sz="2000" b="1" i="0" dirty="0">
                <a:solidFill>
                  <a:srgbClr val="242424"/>
                </a:solidFill>
                <a:effectLst/>
                <a:highlight>
                  <a:srgbClr val="FFFFFF"/>
                </a:highlight>
                <a:latin typeface="Calibri" panose="020F0502020204030204" pitchFamily="34" charset="0"/>
              </a:rPr>
              <a:t>: Improved transport infrastructure performance – Innovative digital tools and solutions to monitor and improve the management and operation of transport infrastructure</a:t>
            </a:r>
            <a:endParaRPr lang="en-GB" sz="2000" b="1" dirty="0"/>
          </a:p>
        </p:txBody>
      </p:sp>
      <p:pic>
        <p:nvPicPr>
          <p:cNvPr id="3" name="Picture 2" descr="A close up of a logo&#10;&#10;Description automatically generated">
            <a:extLst>
              <a:ext uri="{FF2B5EF4-FFF2-40B4-BE49-F238E27FC236}">
                <a16:creationId xmlns:a16="http://schemas.microsoft.com/office/drawing/2014/main" id="{7693652D-F162-0EFB-C109-87C50A205783}"/>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9722774" y="692515"/>
            <a:ext cx="2092708" cy="660333"/>
          </a:xfrm>
          <a:prstGeom prst="rect">
            <a:avLst/>
          </a:prstGeom>
        </p:spPr>
      </p:pic>
      <p:pic>
        <p:nvPicPr>
          <p:cNvPr id="8" name="Picture 7" descr="A blue text with dots&#10;&#10;Description automatically generated">
            <a:extLst>
              <a:ext uri="{FF2B5EF4-FFF2-40B4-BE49-F238E27FC236}">
                <a16:creationId xmlns:a16="http://schemas.microsoft.com/office/drawing/2014/main" id="{C2595C0F-586A-AC98-F738-D732D0F2B209}"/>
              </a:ext>
            </a:extLst>
          </p:cNvPr>
          <p:cNvPicPr>
            <a:picLocks noChangeAspect="1"/>
          </p:cNvPicPr>
          <p:nvPr/>
        </p:nvPicPr>
        <p:blipFill rotWithShape="1">
          <a:blip r:embed="rId7" cstate="hqprint">
            <a:extLst>
              <a:ext uri="{28A0092B-C50C-407E-A947-70E740481C1C}">
                <a14:useLocalDpi xmlns:a14="http://schemas.microsoft.com/office/drawing/2010/main" val="0"/>
              </a:ext>
            </a:extLst>
          </a:blip>
          <a:srcRect t="28169" b="31338"/>
          <a:stretch/>
        </p:blipFill>
        <p:spPr>
          <a:xfrm>
            <a:off x="8155010" y="225155"/>
            <a:ext cx="2528473" cy="467360"/>
          </a:xfrm>
          <a:prstGeom prst="rect">
            <a:avLst/>
          </a:prstGeom>
        </p:spPr>
      </p:pic>
    </p:spTree>
    <p:extLst>
      <p:ext uri="{BB962C8B-B14F-4D97-AF65-F5344CB8AC3E}">
        <p14:creationId xmlns:p14="http://schemas.microsoft.com/office/powerpoint/2010/main" val="1351304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269</Words>
  <Application>Microsoft Office PowerPoint</Application>
  <PresentationFormat>Širokouhlá</PresentationFormat>
  <Paragraphs>24</Paragraphs>
  <Slides>1</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1</vt:i4>
      </vt:variant>
    </vt:vector>
  </HeadingPairs>
  <TitlesOfParts>
    <vt:vector size="5" baseType="lpstr">
      <vt:lpstr>Arial</vt:lpstr>
      <vt:lpstr>Calibri</vt:lpstr>
      <vt:lpstr>Calibri Light</vt:lpstr>
      <vt:lpstr>Office Theme</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 Mothersole</dc:creator>
  <cp:lastModifiedBy>Tuzinska Miroslava</cp:lastModifiedBy>
  <cp:revision>6</cp:revision>
  <dcterms:created xsi:type="dcterms:W3CDTF">2020-04-08T14:43:26Z</dcterms:created>
  <dcterms:modified xsi:type="dcterms:W3CDTF">2024-06-06T08:12:56Z</dcterms:modified>
</cp:coreProperties>
</file>